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706" r:id="rId2"/>
    <p:sldId id="708" r:id="rId3"/>
    <p:sldId id="707" r:id="rId4"/>
    <p:sldId id="705" r:id="rId5"/>
    <p:sldId id="70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8" autoAdjust="0"/>
    <p:restoredTop sz="71385" autoAdjust="0"/>
  </p:normalViewPr>
  <p:slideViewPr>
    <p:cSldViewPr snapToGrid="0">
      <p:cViewPr varScale="1">
        <p:scale>
          <a:sx n="89" d="100"/>
          <a:sy n="89" d="100"/>
        </p:scale>
        <p:origin x="10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57957-DBD4-48FA-BDD7-D998CF5A09B4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20E68-F24D-41AD-9AEC-091810E7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87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16A58A-1AE0-4465-90D2-0376F5092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B0248506-3533-4261-9982-635DF109B89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Produced Water Briefing for Legislators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A5CFBE0-3B7F-4176-BE2A-AFA89CC0D0B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1/7/2020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847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16A58A-1AE0-4465-90D2-0376F5092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B0248506-3533-4261-9982-635DF109B89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Produced Water Briefing for Legislators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A5CFBE0-3B7F-4176-BE2A-AFA89CC0D0B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1/7/2020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042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2712" y="4415793"/>
            <a:ext cx="6084976" cy="4183380"/>
          </a:xfrm>
        </p:spPr>
        <p:txBody>
          <a:bodyPr>
            <a:normAutofit fontScale="92500" lnSpcReduction="20000"/>
          </a:bodyPr>
          <a:lstStyle/>
          <a:p>
            <a:pPr defTabSz="912937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16A58A-1AE0-4465-90D2-0376F5092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15937C02-2007-43BC-8421-E9B885D3286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Produced Water Briefing for Legislators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C821AD-4D2D-42DD-9C7E-EBF8D1B11B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1/7/2020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739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16A58A-1AE0-4465-90D2-0376F5092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B0248506-3533-4261-9982-635DF109B89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Produced Water Briefing for Legislators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A5CFBE0-3B7F-4176-BE2A-AFA89CC0D0B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1/7/2020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085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447800"/>
            <a:ext cx="10871200" cy="51054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Title Placeholder 21">
            <a:extLst>
              <a:ext uri="{FF2B5EF4-FFF2-40B4-BE49-F238E27FC236}">
                <a16:creationId xmlns:a16="http://schemas.microsoft.com/office/drawing/2014/main" id="{D6A1DB6E-95C0-41A6-96B4-A8FE0A954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464" y="33046"/>
            <a:ext cx="10562337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943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rgbClr val="19975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  <a:solidFill>
            <a:srgbClr val="0070C0"/>
          </a:solidFill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74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 sz="1600"/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21">
            <a:extLst>
              <a:ext uri="{FF2B5EF4-FFF2-40B4-BE49-F238E27FC236}">
                <a16:creationId xmlns:a16="http://schemas.microsoft.com/office/drawing/2014/main" id="{AF26200D-C948-4624-B42E-2C05A10E6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464" y="33046"/>
            <a:ext cx="10562337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513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29307" y="22098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317307" y="22098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 sz="1600"/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729307" y="1524000"/>
            <a:ext cx="5181600" cy="640080"/>
          </a:xfrm>
          <a:solidFill>
            <a:srgbClr val="199755"/>
          </a:solidFill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317307" y="1524000"/>
            <a:ext cx="5181600" cy="640080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8" name="Title Placeholder 21">
            <a:extLst>
              <a:ext uri="{FF2B5EF4-FFF2-40B4-BE49-F238E27FC236}">
                <a16:creationId xmlns:a16="http://schemas.microsoft.com/office/drawing/2014/main" id="{C39CDE41-710F-45D3-AD26-B91DB5AB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464" y="33046"/>
            <a:ext cx="10562337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437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21">
            <a:extLst>
              <a:ext uri="{FF2B5EF4-FFF2-40B4-BE49-F238E27FC236}">
                <a16:creationId xmlns:a16="http://schemas.microsoft.com/office/drawing/2014/main" id="{A4111FD9-C735-4ED2-B52E-0D754DE02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464" y="33046"/>
            <a:ext cx="10562337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608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solidFill>
            <a:srgbClr val="0070C0"/>
          </a:solidFill>
          <a:ln w="50800" cap="sq" cmpd="dbl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latin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>
            <a:lvl5pPr>
              <a:buClr>
                <a:schemeClr val="accent1"/>
              </a:buClr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Title Placeholder 21">
            <a:extLst>
              <a:ext uri="{FF2B5EF4-FFF2-40B4-BE49-F238E27FC236}">
                <a16:creationId xmlns:a16="http://schemas.microsoft.com/office/drawing/2014/main" id="{190E852D-9DA8-4A61-8C6B-1D7FB4EF8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464" y="33046"/>
            <a:ext cx="10562337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61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nm tourism bosque">
            <a:extLst>
              <a:ext uri="{FF2B5EF4-FFF2-40B4-BE49-F238E27FC236}">
                <a16:creationId xmlns:a16="http://schemas.microsoft.com/office/drawing/2014/main" id="{006FEE46-B964-4077-B5F6-186CC2BA8D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966"/>
            <a:ext cx="12192000" cy="688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5183" y="0"/>
            <a:ext cx="10134139" cy="782638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New Mexico Environment Department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9147" y="808605"/>
            <a:ext cx="10134139" cy="15372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725">
                <a:solidFill>
                  <a:schemeClr val="bg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noProof="0" dirty="0"/>
              <a:t>Presentation Title</a:t>
            </a:r>
          </a:p>
          <a:p>
            <a:pPr lvl="0"/>
            <a:r>
              <a:rPr lang="en-US" noProof="0" dirty="0"/>
              <a:t>Presenter, Title</a:t>
            </a:r>
          </a:p>
          <a:p>
            <a:pPr lvl="0"/>
            <a:r>
              <a:rPr lang="en-US" noProof="0" dirty="0"/>
              <a:t>Date</a:t>
            </a:r>
          </a:p>
        </p:txBody>
      </p:sp>
      <p:pic>
        <p:nvPicPr>
          <p:cNvPr id="7" name="Picture 2" descr="http://dws/outreach/graphics/images/seal/color/logo_seal72.gif">
            <a:extLst>
              <a:ext uri="{FF2B5EF4-FFF2-40B4-BE49-F238E27FC236}">
                <a16:creationId xmlns:a16="http://schemas.microsoft.com/office/drawing/2014/main" id="{58562F4C-BBAE-4C4F-9139-D06E9C3208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75" y="79637"/>
            <a:ext cx="1247776" cy="8734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794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nm tourism bosque">
            <a:extLst>
              <a:ext uri="{FF2B5EF4-FFF2-40B4-BE49-F238E27FC236}">
                <a16:creationId xmlns:a16="http://schemas.microsoft.com/office/drawing/2014/main" id="{006FEE46-B964-4077-B5F6-186CC2BA8D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85" y="499498"/>
            <a:ext cx="10134139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085" y="1422589"/>
            <a:ext cx="10134139" cy="1537231"/>
          </a:xfrm>
        </p:spPr>
        <p:txBody>
          <a:bodyPr>
            <a:normAutofit/>
          </a:bodyPr>
          <a:lstStyle>
            <a:lvl1pPr marL="0" indent="0" algn="l">
              <a:buNone/>
              <a:defRPr sz="1725">
                <a:solidFill>
                  <a:schemeClr val="bg2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3100271"/>
            <a:ext cx="10106025" cy="2873325"/>
          </a:xfrm>
        </p:spPr>
        <p:txBody>
          <a:bodyPr lIns="0">
            <a:normAutofit/>
          </a:bodyPr>
          <a:lstStyle>
            <a:lvl1pPr marL="135000" indent="-135000">
              <a:spcBef>
                <a:spcPts val="45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516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426464" y="33046"/>
            <a:ext cx="10562337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463040"/>
            <a:ext cx="11171936" cy="51663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1074534"/>
            <a:ext cx="121920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74764" y="6613524"/>
            <a:ext cx="711200" cy="244476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20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255DE44-24D9-468F-ACC9-DDC431174C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290" name="Picture 2" descr="http://dws/outreach/graphics/images/seal/color/logo_seal72.gif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384" y="53480"/>
            <a:ext cx="1320800" cy="92456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385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rgbClr val="199755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rgbClr val="0070C0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Tx/>
        <a:buSzPct val="75000"/>
        <a:buFont typeface="Wingdings"/>
        <a:buChar char=""/>
        <a:defRPr kumimoji="0" sz="2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rgbClr val="00B050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rgbClr val="0070C0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mpwrc.nmsu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AD1CC-4C73-4544-AFEF-68DE183B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8EBCB16F-3A81-4DDD-977E-88FA833DA95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b="12398"/>
          <a:stretch/>
        </p:blipFill>
        <p:spPr>
          <a:xfrm>
            <a:off x="1426464" y="1415697"/>
            <a:ext cx="8912402" cy="5110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360BEEB-C4AF-4172-A01C-9BC0C183A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National Water Reuse Action Plan: Action 2.4.2</a:t>
            </a:r>
          </a:p>
        </p:txBody>
      </p:sp>
    </p:spTree>
    <p:extLst>
      <p:ext uri="{BB962C8B-B14F-4D97-AF65-F5344CB8AC3E}">
        <p14:creationId xmlns:p14="http://schemas.microsoft.com/office/powerpoint/2010/main" val="3443347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6712F-D582-467D-9629-68ACA33E5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EF4BE0-AE2A-4E7F-9B29-82D376DD09D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i="1" dirty="0">
                <a:solidFill>
                  <a:srgbClr val="000000"/>
                </a:solidFill>
              </a:rPr>
              <a:t>There is a lot of it. </a:t>
            </a:r>
            <a:r>
              <a:rPr lang="en-US" sz="2000" dirty="0">
                <a:solidFill>
                  <a:srgbClr val="000000"/>
                </a:solidFill>
              </a:rPr>
              <a:t>NM is the third largest oil producing state with over 52 billion gallons of produced water generated in 2019 alone. </a:t>
            </a:r>
          </a:p>
          <a:p>
            <a:r>
              <a:rPr lang="en-US" sz="2000" i="1" dirty="0">
                <a:solidFill>
                  <a:srgbClr val="000000"/>
                </a:solidFill>
              </a:rPr>
              <a:t>Most is not reused. </a:t>
            </a:r>
            <a:r>
              <a:rPr lang="en-US" sz="2000" dirty="0">
                <a:solidFill>
                  <a:srgbClr val="000000"/>
                </a:solidFill>
              </a:rPr>
              <a:t>Federal regulations allow for beneficial reuse of produced water west of the 98</a:t>
            </a:r>
            <a:r>
              <a:rPr lang="en-US" sz="2000" baseline="30000" dirty="0">
                <a:solidFill>
                  <a:srgbClr val="000000"/>
                </a:solidFill>
              </a:rPr>
              <a:t>th</a:t>
            </a:r>
            <a:r>
              <a:rPr lang="en-US" sz="2000" dirty="0">
                <a:solidFill>
                  <a:srgbClr val="000000"/>
                </a:solidFill>
              </a:rPr>
              <a:t> Meridian; however, current e</a:t>
            </a:r>
            <a:r>
              <a:rPr lang="en-US" sz="2000" dirty="0"/>
              <a:t>stimates of produced water disposition in NM:</a:t>
            </a:r>
          </a:p>
          <a:p>
            <a:pPr lvl="1"/>
            <a:r>
              <a:rPr lang="en-US" sz="1800" dirty="0"/>
              <a:t>60% disposed in deep injection wells</a:t>
            </a:r>
          </a:p>
          <a:p>
            <a:pPr lvl="1"/>
            <a:r>
              <a:rPr lang="en-US" sz="1800" dirty="0"/>
              <a:t>30% used in enhanced oil recovery </a:t>
            </a:r>
          </a:p>
          <a:p>
            <a:pPr lvl="1"/>
            <a:r>
              <a:rPr lang="en-US" sz="1800" dirty="0"/>
              <a:t>10% recycled in oil drilling 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2000" i="1" dirty="0"/>
              <a:t>Climate change is making our arid State even dryer. </a:t>
            </a:r>
            <a:r>
              <a:rPr lang="en-US" sz="2000" dirty="0"/>
              <a:t>For a portion of 2018, over 90% of the State was in moderate, severe, extreme or exceptional drought.</a:t>
            </a:r>
            <a:endParaRPr lang="en-US" sz="2000" i="1" dirty="0"/>
          </a:p>
          <a:p>
            <a:r>
              <a:rPr lang="en-US" sz="2000" i="1" dirty="0"/>
              <a:t>Innovations and advancements </a:t>
            </a:r>
            <a:r>
              <a:rPr lang="en-US" sz="2000" dirty="0"/>
              <a:t>in treatment options are rapidly increasing.</a:t>
            </a:r>
          </a:p>
          <a:p>
            <a:r>
              <a:rPr lang="en-US" sz="2000" i="1" dirty="0"/>
              <a:t>Legislative action. </a:t>
            </a:r>
            <a:r>
              <a:rPr lang="en-US" sz="2000" dirty="0"/>
              <a:t>Produced Water Act (2019) explicitly requires that any use of produced water outside the oil and gas industry be regulated by NMED.</a:t>
            </a:r>
          </a:p>
          <a:p>
            <a:r>
              <a:rPr lang="en-US" sz="2000" i="1" dirty="0"/>
              <a:t>Environmental and public health mission. </a:t>
            </a:r>
            <a:r>
              <a:rPr lang="en-US" sz="2000" dirty="0"/>
              <a:t>The level of treatment necessary to protect human health and the environment depends upon the intended use, available treatment technology, analytic methods, etc.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B06E49-DA0C-4A47-B0E1-AD8CD1EBD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Why invest in Produced Water Reuse? </a:t>
            </a:r>
          </a:p>
        </p:txBody>
      </p:sp>
    </p:spTree>
    <p:extLst>
      <p:ext uri="{BB962C8B-B14F-4D97-AF65-F5344CB8AC3E}">
        <p14:creationId xmlns:p14="http://schemas.microsoft.com/office/powerpoint/2010/main" val="286237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AD1CC-4C73-4544-AFEF-68DE183B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2B25AB-E17B-4BB3-BE6B-0A26CEA6C4A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sz="2000" dirty="0"/>
          </a:p>
          <a:p>
            <a:r>
              <a:rPr lang="en-US" sz="3600" dirty="0">
                <a:solidFill>
                  <a:srgbClr val="000000"/>
                </a:solidFill>
              </a:rPr>
              <a:t>In September 2019, the New Mexico Environment Department and New Mexico State University entered into a Memorandum of Understanding to fill science and technical gaps related to the treatment and reuse of produced water for purposes outside of oil and gas.</a:t>
            </a:r>
          </a:p>
          <a:p>
            <a:endParaRPr lang="en-US" sz="3300" dirty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rgbClr val="000000"/>
                </a:solidFill>
              </a:rPr>
              <a:t>Pursuant to the MOU, NMSU has created the New Mexico Produced Water Research Consortium (NM-PWRC).</a:t>
            </a:r>
          </a:p>
          <a:p>
            <a:pPr lvl="1"/>
            <a:r>
              <a:rPr lang="en-US" sz="3300" dirty="0">
                <a:solidFill>
                  <a:srgbClr val="000000"/>
                </a:solidFill>
              </a:rPr>
              <a:t>Public and private funding to carry out produced water research</a:t>
            </a:r>
          </a:p>
          <a:p>
            <a:pPr lvl="1"/>
            <a:r>
              <a:rPr lang="en-US" sz="3300" dirty="0">
                <a:cs typeface="Calibri" panose="020F0502020204030204" pitchFamily="34" charset="0"/>
              </a:rPr>
              <a:t>Comprised of academia, the private sector, state and federal agencies, and non-governmental organizations</a:t>
            </a:r>
            <a:endParaRPr lang="en-US" sz="33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lvl="1"/>
            <a:r>
              <a:rPr lang="en-US" sz="3300" dirty="0">
                <a:solidFill>
                  <a:srgbClr val="000000"/>
                </a:solidFill>
                <a:cs typeface="Calibri" panose="020F0502020204030204" pitchFamily="34" charset="0"/>
              </a:rPr>
              <a:t>Not a regulatory or policy-making body</a:t>
            </a:r>
          </a:p>
          <a:p>
            <a:pPr marL="365760" lvl="1" indent="0">
              <a:buNone/>
            </a:pPr>
            <a:endParaRPr lang="en-US" sz="3300" dirty="0">
              <a:solidFill>
                <a:srgbClr val="000000"/>
              </a:solidFill>
            </a:endParaRPr>
          </a:p>
          <a:p>
            <a:pPr defTabSz="912937">
              <a:defRPr/>
            </a:pPr>
            <a:r>
              <a:rPr lang="en-US" sz="3600" dirty="0">
                <a:solidFill>
                  <a:srgbClr val="000000"/>
                </a:solidFill>
              </a:rPr>
              <a:t>Science will guide NMED’s future regulatory decision-making regarding produced water treatment.</a:t>
            </a:r>
          </a:p>
          <a:p>
            <a:pPr lvl="1" defTabSz="912937">
              <a:defRPr/>
            </a:pPr>
            <a:r>
              <a:rPr lang="en-US" sz="3300" dirty="0">
                <a:solidFill>
                  <a:srgbClr val="000000"/>
                </a:solidFill>
              </a:rPr>
              <a:t>Protect public health and the environment </a:t>
            </a:r>
          </a:p>
          <a:p>
            <a:pPr lvl="1" defTabSz="912937">
              <a:defRPr/>
            </a:pPr>
            <a:r>
              <a:rPr lang="en-US" sz="3300" dirty="0">
                <a:solidFill>
                  <a:srgbClr val="000000"/>
                </a:solidFill>
              </a:rPr>
              <a:t>Reduce reliance on increasingly limited fresh water supplies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360BEEB-C4AF-4172-A01C-9BC0C183A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NM-Produced Water Research Consortium </a:t>
            </a:r>
          </a:p>
        </p:txBody>
      </p:sp>
    </p:spTree>
    <p:extLst>
      <p:ext uri="{BB962C8B-B14F-4D97-AF65-F5344CB8AC3E}">
        <p14:creationId xmlns:p14="http://schemas.microsoft.com/office/powerpoint/2010/main" val="1595160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E3543E-16E7-4080-A3E1-F53F711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5DE44-24D9-468F-ACC9-DDC431174CCA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D4583-B726-4461-B74B-F4CDC689F28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structure of the NM-PWRC builds on a recognized model developed by the National Science Foundation to promote the progress of science to advance national health, prosperity, and welfare.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82C934-10E3-40D9-8396-173AC91A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NM-Produced Water Research Consortium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C21DCCB-4CB5-46B6-892C-F7BE1E737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1" y="2388630"/>
            <a:ext cx="5870957" cy="42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5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AD1CC-4C73-4544-AFEF-68DE183B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5DE44-24D9-468F-ACC9-DDC431174CCA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2B25AB-E17B-4BB3-BE6B-0A26CEA6C4A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648" y="6172200"/>
            <a:ext cx="8153400" cy="381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dirty="0"/>
              <a:t>Details available at </a:t>
            </a:r>
            <a:r>
              <a:rPr lang="en-US" sz="2000" dirty="0">
                <a:hlinkClick r:id="rId3"/>
              </a:rPr>
              <a:t>https://nmpwrc.nmsu.edu/</a:t>
            </a:r>
            <a:r>
              <a:rPr lang="en-US" sz="2000" dirty="0"/>
              <a:t>. 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360BEEB-C4AF-4172-A01C-9BC0C183A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NM-Produced Water Research Consortium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8F2D24-D036-45A2-B0B1-D6B22920F8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692"/>
          <a:stretch/>
        </p:blipFill>
        <p:spPr>
          <a:xfrm>
            <a:off x="2623636" y="1155088"/>
            <a:ext cx="7179424" cy="4772737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378437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405</Words>
  <Application>Microsoft Office PowerPoint</Application>
  <PresentationFormat>Widescreen</PresentationFormat>
  <Paragraphs>44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Tw Cen MT</vt:lpstr>
      <vt:lpstr>Wingdings</vt:lpstr>
      <vt:lpstr>Wingdings 2</vt:lpstr>
      <vt:lpstr>Median</vt:lpstr>
      <vt:lpstr>National Water Reuse Action Plan: Action 2.4.2</vt:lpstr>
      <vt:lpstr>Why invest in Produced Water Reuse? </vt:lpstr>
      <vt:lpstr>NM-Produced Water Research Consortium </vt:lpstr>
      <vt:lpstr>NM-Produced Water Research Consortium </vt:lpstr>
      <vt:lpstr>NM-Produced Water Research Consortium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Roose</dc:creator>
  <cp:lastModifiedBy>Rebecca Roose</cp:lastModifiedBy>
  <cp:revision>6</cp:revision>
  <dcterms:created xsi:type="dcterms:W3CDTF">2020-03-13T20:53:37Z</dcterms:created>
  <dcterms:modified xsi:type="dcterms:W3CDTF">2020-03-13T21:45:39Z</dcterms:modified>
</cp:coreProperties>
</file>