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0"/>
  </p:sldMasterIdLst>
  <p:notesMasterIdLst>
    <p:notesMasterId r:id="rId45"/>
  </p:notesMasterIdLst>
  <p:sldIdLst>
    <p:sldId id="257" r:id="rId31"/>
    <p:sldId id="620" r:id="rId32"/>
    <p:sldId id="263" r:id="rId33"/>
    <p:sldId id="619" r:id="rId34"/>
    <p:sldId id="262" r:id="rId35"/>
    <p:sldId id="626" r:id="rId36"/>
    <p:sldId id="621" r:id="rId37"/>
    <p:sldId id="264" r:id="rId38"/>
    <p:sldId id="259" r:id="rId39"/>
    <p:sldId id="258" r:id="rId40"/>
    <p:sldId id="261" r:id="rId41"/>
    <p:sldId id="623" r:id="rId42"/>
    <p:sldId id="625" r:id="rId43"/>
    <p:sldId id="622" r:id="rId4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8" d="100"/>
          <a:sy n="78" d="100"/>
        </p:scale>
        <p:origin x="432" y="-336"/>
      </p:cViewPr>
      <p:guideLst/>
    </p:cSldViewPr>
  </p:slideViewPr>
  <p:notesTextViewPr>
    <p:cViewPr>
      <p:scale>
        <a:sx n="1" d="1"/>
        <a:sy n="1" d="1"/>
      </p:scale>
      <p:origin x="0" y="-108"/>
    </p:cViewPr>
  </p:notesTextViewPr>
  <p:sorterViewPr>
    <p:cViewPr>
      <p:scale>
        <a:sx n="100" d="100"/>
        <a:sy n="100" d="100"/>
      </p:scale>
      <p:origin x="0" y="-10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slide" Target="slides/slide9.xml"/><Relationship Id="rId3" Type="http://schemas.openxmlformats.org/officeDocument/2006/relationships/customXml" Target="../customXml/item3.xml"/><Relationship Id="rId21" Type="http://schemas.openxmlformats.org/officeDocument/2006/relationships/customXml" Target="../customXml/item21.xml"/><Relationship Id="rId34" Type="http://schemas.openxmlformats.org/officeDocument/2006/relationships/slide" Target="slides/slide4.xml"/><Relationship Id="rId42" Type="http://schemas.openxmlformats.org/officeDocument/2006/relationships/slide" Target="slides/slide12.xml"/><Relationship Id="rId47" Type="http://schemas.openxmlformats.org/officeDocument/2006/relationships/viewProps" Target="viewProps.xml"/><Relationship Id="rId7" Type="http://schemas.openxmlformats.org/officeDocument/2006/relationships/customXml" Target="../customXml/item7.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3.xml"/><Relationship Id="rId38" Type="http://schemas.openxmlformats.org/officeDocument/2006/relationships/slide" Target="slides/slide8.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ustomXml" Target="../customXml/item16.xml"/><Relationship Id="rId20" Type="http://schemas.openxmlformats.org/officeDocument/2006/relationships/customXml" Target="../customXml/item20.xml"/><Relationship Id="rId29" Type="http://schemas.openxmlformats.org/officeDocument/2006/relationships/customXml" Target="../customXml/item29.xml"/><Relationship Id="rId41" Type="http://schemas.openxmlformats.org/officeDocument/2006/relationships/slide" Target="slides/slide1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2.xml"/><Relationship Id="rId37" Type="http://schemas.openxmlformats.org/officeDocument/2006/relationships/slide" Target="slides/slide7.xml"/><Relationship Id="rId40" Type="http://schemas.openxmlformats.org/officeDocument/2006/relationships/slide" Target="slides/slide10.xml"/><Relationship Id="rId45"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 Target="slides/slide6.xml"/><Relationship Id="rId49" Type="http://schemas.openxmlformats.org/officeDocument/2006/relationships/tableStyles" Target="tableStyles.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 Target="slides/slide1.xml"/><Relationship Id="rId44"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slideMaster" Target="slideMasters/slideMaster1.xml"/><Relationship Id="rId35" Type="http://schemas.openxmlformats.org/officeDocument/2006/relationships/slide" Target="slides/slide5.xml"/><Relationship Id="rId43" Type="http://schemas.openxmlformats.org/officeDocument/2006/relationships/slide" Target="slides/slide13.xml"/><Relationship Id="rId48" Type="http://schemas.openxmlformats.org/officeDocument/2006/relationships/theme" Target="theme/theme1.xml"/><Relationship Id="rId8" Type="http://schemas.openxmlformats.org/officeDocument/2006/relationships/customXml" Target="../customXml/item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037840" cy="3153360"/>
          </a:xfrm>
          <a:prstGeom prst="rect">
            <a:avLst/>
          </a:prstGeom>
        </p:spPr>
        <p:txBody>
          <a:bodyPr vert="horz" lIns="181600" tIns="90800" rIns="181600" bIns="90800" rtlCol="0"/>
          <a:lstStyle>
            <a:lvl1pPr algn="l">
              <a:defRPr sz="2400"/>
            </a:lvl1pPr>
          </a:lstStyle>
          <a:p>
            <a:endParaRPr lang="en-US"/>
          </a:p>
        </p:txBody>
      </p:sp>
      <p:sp>
        <p:nvSpPr>
          <p:cNvPr id="3" name="Date Placeholder 2"/>
          <p:cNvSpPr>
            <a:spLocks noGrp="1"/>
          </p:cNvSpPr>
          <p:nvPr>
            <p:ph type="dt" idx="1"/>
          </p:nvPr>
        </p:nvSpPr>
        <p:spPr>
          <a:xfrm>
            <a:off x="3970940" y="1"/>
            <a:ext cx="3037840" cy="3153360"/>
          </a:xfrm>
          <a:prstGeom prst="rect">
            <a:avLst/>
          </a:prstGeom>
        </p:spPr>
        <p:txBody>
          <a:bodyPr vert="horz" lIns="181600" tIns="90800" rIns="181600" bIns="90800" rtlCol="0"/>
          <a:lstStyle>
            <a:lvl1pPr algn="r">
              <a:defRPr sz="2400"/>
            </a:lvl1pPr>
          </a:lstStyle>
          <a:p>
            <a:fld id="{BCAD679A-E283-4596-8CF3-CC6359E3E762}" type="datetimeFigureOut">
              <a:rPr lang="en-US" smtClean="0"/>
              <a:t>3/17/2020</a:t>
            </a:fld>
            <a:endParaRPr lang="en-US"/>
          </a:p>
        </p:txBody>
      </p:sp>
      <p:sp>
        <p:nvSpPr>
          <p:cNvPr id="4" name="Slide Image Placeholder 3"/>
          <p:cNvSpPr>
            <a:spLocks noGrp="1" noRot="1" noChangeAspect="1"/>
          </p:cNvSpPr>
          <p:nvPr>
            <p:ph type="sldImg" idx="2"/>
          </p:nvPr>
        </p:nvSpPr>
        <p:spPr>
          <a:xfrm>
            <a:off x="-15349538" y="7856538"/>
            <a:ext cx="37709476" cy="21212175"/>
          </a:xfrm>
          <a:prstGeom prst="rect">
            <a:avLst/>
          </a:prstGeom>
          <a:noFill/>
          <a:ln w="12700">
            <a:solidFill>
              <a:prstClr val="black"/>
            </a:solidFill>
          </a:ln>
        </p:spPr>
        <p:txBody>
          <a:bodyPr vert="horz" lIns="181600" tIns="90800" rIns="181600" bIns="90800" rtlCol="0" anchor="ctr"/>
          <a:lstStyle/>
          <a:p>
            <a:endParaRPr lang="en-US"/>
          </a:p>
        </p:txBody>
      </p:sp>
      <p:sp>
        <p:nvSpPr>
          <p:cNvPr id="5" name="Notes Placeholder 4"/>
          <p:cNvSpPr>
            <a:spLocks noGrp="1"/>
          </p:cNvSpPr>
          <p:nvPr>
            <p:ph type="body" sz="quarter" idx="3"/>
          </p:nvPr>
        </p:nvSpPr>
        <p:spPr>
          <a:xfrm>
            <a:off x="701040" y="30246035"/>
            <a:ext cx="5608320" cy="24746755"/>
          </a:xfrm>
          <a:prstGeom prst="rect">
            <a:avLst/>
          </a:prstGeom>
        </p:spPr>
        <p:txBody>
          <a:bodyPr vert="horz" lIns="181600" tIns="90800" rIns="181600" bIns="9080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59695552"/>
            <a:ext cx="3037840" cy="3153353"/>
          </a:xfrm>
          <a:prstGeom prst="rect">
            <a:avLst/>
          </a:prstGeom>
        </p:spPr>
        <p:txBody>
          <a:bodyPr vert="horz" lIns="181600" tIns="90800" rIns="181600" bIns="90800" rtlCol="0" anchor="b"/>
          <a:lstStyle>
            <a:lvl1pPr algn="l">
              <a:defRPr sz="2400"/>
            </a:lvl1pPr>
          </a:lstStyle>
          <a:p>
            <a:endParaRPr lang="en-US"/>
          </a:p>
        </p:txBody>
      </p:sp>
      <p:sp>
        <p:nvSpPr>
          <p:cNvPr id="7" name="Slide Number Placeholder 6"/>
          <p:cNvSpPr>
            <a:spLocks noGrp="1"/>
          </p:cNvSpPr>
          <p:nvPr>
            <p:ph type="sldNum" sz="quarter" idx="5"/>
          </p:nvPr>
        </p:nvSpPr>
        <p:spPr>
          <a:xfrm>
            <a:off x="3970940" y="59695552"/>
            <a:ext cx="3037840" cy="3153353"/>
          </a:xfrm>
          <a:prstGeom prst="rect">
            <a:avLst/>
          </a:prstGeom>
        </p:spPr>
        <p:txBody>
          <a:bodyPr vert="horz" lIns="181600" tIns="90800" rIns="181600" bIns="90800" rtlCol="0" anchor="b"/>
          <a:lstStyle>
            <a:lvl1pPr algn="r">
              <a:defRPr sz="2400"/>
            </a:lvl1pPr>
          </a:lstStyle>
          <a:p>
            <a:fld id="{6B43C302-F43D-4E1F-9477-58B4F20AA2AF}" type="slidenum">
              <a:rPr lang="en-US" smtClean="0"/>
              <a:t>‹#›</a:t>
            </a:fld>
            <a:endParaRPr lang="en-US"/>
          </a:p>
        </p:txBody>
      </p:sp>
    </p:spTree>
    <p:extLst>
      <p:ext uri="{BB962C8B-B14F-4D97-AF65-F5344CB8AC3E}">
        <p14:creationId xmlns:p14="http://schemas.microsoft.com/office/powerpoint/2010/main" val="2163383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lickr.com/photos/87297882@N03/albums/72157631557895552"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Greendale, WI bioswale</a:t>
            </a:r>
          </a:p>
          <a:p>
            <a:r>
              <a:rPr lang="en-US" dirty="0">
                <a:hlinkClick r:id="rId3"/>
              </a:rPr>
              <a:t>https://www.flickr.com/photos/87297882@N03/albums/72157631557895552</a:t>
            </a:r>
            <a:endParaRPr lang="en-US" dirty="0">
              <a:cs typeface="Calibri"/>
            </a:endParaRPr>
          </a:p>
        </p:txBody>
      </p:sp>
      <p:sp>
        <p:nvSpPr>
          <p:cNvPr id="4" name="Slide Number Placeholder 3"/>
          <p:cNvSpPr>
            <a:spLocks noGrp="1"/>
          </p:cNvSpPr>
          <p:nvPr>
            <p:ph type="sldNum" sz="quarter" idx="5"/>
          </p:nvPr>
        </p:nvSpPr>
        <p:spPr/>
        <p:txBody>
          <a:bodyPr/>
          <a:lstStyle/>
          <a:p>
            <a:fld id="{6B43C302-F43D-4E1F-9477-58B4F20AA2AF}" type="slidenum">
              <a:rPr lang="en-US" smtClean="0"/>
              <a:t>1</a:t>
            </a:fld>
            <a:endParaRPr lang="en-US"/>
          </a:p>
        </p:txBody>
      </p:sp>
    </p:spTree>
    <p:extLst>
      <p:ext uri="{BB962C8B-B14F-4D97-AF65-F5344CB8AC3E}">
        <p14:creationId xmlns:p14="http://schemas.microsoft.com/office/powerpoint/2010/main" val="4033228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43C302-F43D-4E1F-9477-58B4F20AA2AF}" type="slidenum">
              <a:rPr lang="en-US" smtClean="0"/>
              <a:t>10</a:t>
            </a:fld>
            <a:endParaRPr lang="en-US"/>
          </a:p>
        </p:txBody>
      </p:sp>
    </p:spTree>
    <p:extLst>
      <p:ext uri="{BB962C8B-B14F-4D97-AF65-F5344CB8AC3E}">
        <p14:creationId xmlns:p14="http://schemas.microsoft.com/office/powerpoint/2010/main" val="2455728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 infrastructure projects were completed by Rutgers. NJDEP awarded Rutgers $512,000 in CWA section 319(h) grant funds beginning in 2010. Other project partners included Rahway City, Rahway River Watershed Association, Clark Township, and local landowners. Project partners’ significant volunteer efforts to engage local stakeholders, homeowners, and the general public played an important role in the implementation of the BMPs.</a:t>
            </a:r>
          </a:p>
        </p:txBody>
      </p:sp>
      <p:sp>
        <p:nvSpPr>
          <p:cNvPr id="4" name="Slide Number Placeholder 3"/>
          <p:cNvSpPr>
            <a:spLocks noGrp="1"/>
          </p:cNvSpPr>
          <p:nvPr>
            <p:ph type="sldNum" sz="quarter" idx="5"/>
          </p:nvPr>
        </p:nvSpPr>
        <p:spPr/>
        <p:txBody>
          <a:bodyPr/>
          <a:lstStyle/>
          <a:p>
            <a:fld id="{6B43C302-F43D-4E1F-9477-58B4F20AA2AF}" type="slidenum">
              <a:rPr lang="en-US" smtClean="0"/>
              <a:t>12</a:t>
            </a:fld>
            <a:endParaRPr lang="en-US"/>
          </a:p>
        </p:txBody>
      </p:sp>
    </p:spTree>
    <p:extLst>
      <p:ext uri="{BB962C8B-B14F-4D97-AF65-F5344CB8AC3E}">
        <p14:creationId xmlns:p14="http://schemas.microsoft.com/office/powerpoint/2010/main" val="2205667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Partners and Funding: </a:t>
            </a:r>
          </a:p>
          <a:p>
            <a:r>
              <a:rPr lang="en-US" dirty="0"/>
              <a:t>Numerous partners have worked to improve water quality in the area, including UAF, COE, USFWS, ADF&amp;G, ADEC, and local groups. Funding for the 2002–2009 culvert replacement project included a $75,000 National Fish and Wildlife Foundation grant and $374,000 in state grant monies ($374,000),. Beginning in 1999, Fairbanks used CWA section 319 funds to (1) map, inventory, and model Fairbank’s stormwater drainage system to allow better management (1999– 2004: $541,500), (2) prioritize potential sedimentation sources (2002: $60,414), and (3) assess water quality and BMP effectiveness (2004: $175,000).. </a:t>
            </a:r>
          </a:p>
        </p:txBody>
      </p:sp>
      <p:sp>
        <p:nvSpPr>
          <p:cNvPr id="4" name="Slide Number Placeholder 3"/>
          <p:cNvSpPr>
            <a:spLocks noGrp="1"/>
          </p:cNvSpPr>
          <p:nvPr>
            <p:ph type="sldNum" sz="quarter" idx="5"/>
          </p:nvPr>
        </p:nvSpPr>
        <p:spPr/>
        <p:txBody>
          <a:bodyPr/>
          <a:lstStyle/>
          <a:p>
            <a:fld id="{6B43C302-F43D-4E1F-9477-58B4F20AA2AF}" type="slidenum">
              <a:rPr lang="en-US" smtClean="0"/>
              <a:t>13</a:t>
            </a:fld>
            <a:endParaRPr lang="en-US"/>
          </a:p>
        </p:txBody>
      </p:sp>
    </p:spTree>
    <p:extLst>
      <p:ext uri="{BB962C8B-B14F-4D97-AF65-F5344CB8AC3E}">
        <p14:creationId xmlns:p14="http://schemas.microsoft.com/office/powerpoint/2010/main" val="766019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Photos from EPA LID Barrier Busters</a:t>
            </a:r>
          </a:p>
          <a:p>
            <a:r>
              <a:rPr lang="en-US" dirty="0">
                <a:cs typeface="Calibri"/>
              </a:rPr>
              <a:t>Portland Oregon Green Roof</a:t>
            </a:r>
          </a:p>
          <a:p>
            <a:r>
              <a:rPr lang="en-US" dirty="0">
                <a:cs typeface="Calibri"/>
              </a:rPr>
              <a:t>Chicago! Center for Neighborhood technology </a:t>
            </a:r>
          </a:p>
        </p:txBody>
      </p:sp>
      <p:sp>
        <p:nvSpPr>
          <p:cNvPr id="4" name="Slide Number Placeholder 3"/>
          <p:cNvSpPr>
            <a:spLocks noGrp="1"/>
          </p:cNvSpPr>
          <p:nvPr>
            <p:ph type="sldNum" sz="quarter" idx="5"/>
          </p:nvPr>
        </p:nvSpPr>
        <p:spPr/>
        <p:txBody>
          <a:bodyPr/>
          <a:lstStyle/>
          <a:p>
            <a:fld id="{6B43C302-F43D-4E1F-9477-58B4F20AA2AF}" type="slidenum">
              <a:rPr lang="en-US" smtClean="0"/>
              <a:t>14</a:t>
            </a:fld>
            <a:endParaRPr lang="en-US"/>
          </a:p>
        </p:txBody>
      </p:sp>
    </p:spTree>
    <p:extLst>
      <p:ext uri="{BB962C8B-B14F-4D97-AF65-F5344CB8AC3E}">
        <p14:creationId xmlns:p14="http://schemas.microsoft.com/office/powerpoint/2010/main" val="3882655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Burnsville Raingardens – Minnesota ( 319 funded) </a:t>
            </a:r>
          </a:p>
        </p:txBody>
      </p:sp>
      <p:sp>
        <p:nvSpPr>
          <p:cNvPr id="4" name="Slide Number Placeholder 3"/>
          <p:cNvSpPr>
            <a:spLocks noGrp="1"/>
          </p:cNvSpPr>
          <p:nvPr>
            <p:ph type="sldNum" sz="quarter" idx="5"/>
          </p:nvPr>
        </p:nvSpPr>
        <p:spPr/>
        <p:txBody>
          <a:bodyPr/>
          <a:lstStyle/>
          <a:p>
            <a:fld id="{6B43C302-F43D-4E1F-9477-58B4F20AA2AF}" type="slidenum">
              <a:rPr lang="en-US" smtClean="0"/>
              <a:t>2</a:t>
            </a:fld>
            <a:endParaRPr lang="en-US"/>
          </a:p>
        </p:txBody>
      </p:sp>
    </p:spTree>
    <p:extLst>
      <p:ext uri="{BB962C8B-B14F-4D97-AF65-F5344CB8AC3E}">
        <p14:creationId xmlns:p14="http://schemas.microsoft.com/office/powerpoint/2010/main" val="961988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43C302-F43D-4E1F-9477-58B4F20AA2AF}" type="slidenum">
              <a:rPr lang="en-US" smtClean="0"/>
              <a:t>3</a:t>
            </a:fld>
            <a:endParaRPr lang="en-US"/>
          </a:p>
        </p:txBody>
      </p:sp>
    </p:spTree>
    <p:extLst>
      <p:ext uri="{BB962C8B-B14F-4D97-AF65-F5344CB8AC3E}">
        <p14:creationId xmlns:p14="http://schemas.microsoft.com/office/powerpoint/2010/main" val="128459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Photo St. Paul Minnesota</a:t>
            </a:r>
            <a:endParaRPr lang="en-US"/>
          </a:p>
          <a:p>
            <a:pPr defTabSz="1815998">
              <a:defRPr/>
            </a:pPr>
            <a:endParaRPr lang="en-US"/>
          </a:p>
          <a:p>
            <a:pPr>
              <a:defRPr/>
            </a:pPr>
            <a:r>
              <a:rPr lang="en-US">
                <a:cs typeface="Calibri"/>
              </a:rPr>
              <a:t>There are many great potential projects that can be implemented in urban settings. As a starting point for our discussion, let’s assume that the proposed work has been deemed technically sounds and appropriate for the location.  </a:t>
            </a:r>
            <a:endParaRPr lang="en-US"/>
          </a:p>
          <a:p>
            <a:pPr>
              <a:defRPr/>
            </a:pPr>
            <a:r>
              <a:rPr lang="en-US">
                <a:cs typeface="Calibri"/>
              </a:rPr>
              <a:t>That then brings us to the question of which funding mechanism is most appropriate.  In some cases it might be 319 but there are other potential funding options to also consider. </a:t>
            </a:r>
            <a:endParaRPr lang="en-US"/>
          </a:p>
          <a:p>
            <a:pPr>
              <a:defRPr/>
            </a:pPr>
            <a:r>
              <a:rPr lang="en-US">
                <a:cs typeface="Calibri"/>
              </a:rPr>
              <a:t>Projects should be considered on a case-by-case basis to determine whether/how well 319 fits in the context of the proposed work.  </a:t>
            </a:r>
            <a:endParaRPr lang="en-US"/>
          </a:p>
          <a:p>
            <a:pPr>
              <a:defRPr/>
            </a:pPr>
            <a:r>
              <a:rPr lang="en-US">
                <a:cs typeface="Calibri"/>
              </a:rPr>
              <a:t>So it's important to remember when we are saying a project may not be eligible we are not saying " good vs. Bad"  its just determining the most appropriate federal funding vehicle.  </a:t>
            </a:r>
            <a:endParaRPr lang="en-US"/>
          </a:p>
          <a:p>
            <a:pPr defTabSz="1815998">
              <a:defRPr/>
            </a:pPr>
            <a:endParaRPr lang="en-US"/>
          </a:p>
          <a:p>
            <a:endParaRPr lang="en-US"/>
          </a:p>
        </p:txBody>
      </p:sp>
      <p:sp>
        <p:nvSpPr>
          <p:cNvPr id="4" name="Slide Number Placeholder 3"/>
          <p:cNvSpPr>
            <a:spLocks noGrp="1"/>
          </p:cNvSpPr>
          <p:nvPr>
            <p:ph type="sldNum" sz="quarter" idx="5"/>
          </p:nvPr>
        </p:nvSpPr>
        <p:spPr/>
        <p:txBody>
          <a:bodyPr/>
          <a:lstStyle/>
          <a:p>
            <a:fld id="{6B43C302-F43D-4E1F-9477-58B4F20AA2AF}" type="slidenum">
              <a:rPr lang="en-US" smtClean="0"/>
              <a:t>4</a:t>
            </a:fld>
            <a:endParaRPr lang="en-US"/>
          </a:p>
        </p:txBody>
      </p:sp>
    </p:spTree>
    <p:extLst>
      <p:ext uri="{BB962C8B-B14F-4D97-AF65-F5344CB8AC3E}">
        <p14:creationId xmlns:p14="http://schemas.microsoft.com/office/powerpoint/2010/main" val="2508776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is a national snapshot of the types of projects funded by 319 -  as you can see urban and ag type projects tend to the most frequent types of projects. </a:t>
            </a:r>
          </a:p>
          <a:p>
            <a:r>
              <a:rPr lang="en-US" baseline="0" dirty="0"/>
              <a:t>MS4 is a legal definition  NPS is determined by land use.  </a:t>
            </a:r>
            <a:endParaRPr lang="en-US" dirty="0"/>
          </a:p>
        </p:txBody>
      </p:sp>
      <p:sp>
        <p:nvSpPr>
          <p:cNvPr id="4" name="Slide Number Placeholder 3"/>
          <p:cNvSpPr>
            <a:spLocks noGrp="1"/>
          </p:cNvSpPr>
          <p:nvPr>
            <p:ph type="sldNum" sz="quarter" idx="10"/>
          </p:nvPr>
        </p:nvSpPr>
        <p:spPr/>
        <p:txBody>
          <a:bodyPr/>
          <a:lstStyle/>
          <a:p>
            <a:fld id="{8FDD15BF-CB11-4651-8886-29529E4F1F86}" type="slidenum">
              <a:rPr lang="en-US" smtClean="0"/>
              <a:pPr/>
              <a:t>5</a:t>
            </a:fld>
            <a:endParaRPr lang="en-US"/>
          </a:p>
        </p:txBody>
      </p:sp>
    </p:spTree>
    <p:extLst>
      <p:ext uri="{BB962C8B-B14F-4D97-AF65-F5344CB8AC3E}">
        <p14:creationId xmlns:p14="http://schemas.microsoft.com/office/powerpoint/2010/main" val="2648582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the urban (non-MS4) view of land use darker blue indicates higher level of impervious surface and the yellow outline indicates Urbanized centers based on 2010 US Census data</a:t>
            </a:r>
          </a:p>
          <a:p>
            <a:endParaRPr lang="en-US" dirty="0"/>
          </a:p>
          <a:p>
            <a:r>
              <a:rPr lang="en-US" dirty="0"/>
              <a:t>At a simple comparison you can see parallels from the land use to the concentration of 319 dollars dedicated to addressing urban NPS sources </a:t>
            </a:r>
          </a:p>
        </p:txBody>
      </p:sp>
      <p:sp>
        <p:nvSpPr>
          <p:cNvPr id="4" name="Slide Number Placeholder 3"/>
          <p:cNvSpPr>
            <a:spLocks noGrp="1"/>
          </p:cNvSpPr>
          <p:nvPr>
            <p:ph type="sldNum" sz="quarter" idx="10"/>
          </p:nvPr>
        </p:nvSpPr>
        <p:spPr/>
        <p:txBody>
          <a:bodyPr/>
          <a:lstStyle/>
          <a:p>
            <a:fld id="{B5D738BB-7C76-4D1F-AFC2-4683D443AD8D}" type="slidenum">
              <a:rPr lang="en-US" smtClean="0"/>
              <a:t>6</a:t>
            </a:fld>
            <a:endParaRPr lang="en-US"/>
          </a:p>
        </p:txBody>
      </p:sp>
    </p:spTree>
    <p:extLst>
      <p:ext uri="{BB962C8B-B14F-4D97-AF65-F5344CB8AC3E}">
        <p14:creationId xmlns:p14="http://schemas.microsoft.com/office/powerpoint/2010/main" val="295682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a:p>
            <a:pPr>
              <a:defRPr/>
            </a:pPr>
            <a:endParaRPr lang="en-US" dirty="0">
              <a:cs typeface="Calibri"/>
            </a:endParaRPr>
          </a:p>
          <a:p>
            <a:pPr>
              <a:defRPr/>
            </a:pPr>
            <a:r>
              <a:rPr lang="en-US" dirty="0">
                <a:cs typeface="Calibri"/>
              </a:rPr>
              <a:t>Obviously we are focusing on 319 for this panel discussion but we want to make sure you all are aware of the (significantly larger) funding sources that also allow for funding nonpoint source work IF (emphasize) it is also in their Nonpoint source management plan.  (give more details later when touch on each) </a:t>
            </a:r>
          </a:p>
        </p:txBody>
      </p:sp>
      <p:sp>
        <p:nvSpPr>
          <p:cNvPr id="4" name="Slide Number Placeholder 3"/>
          <p:cNvSpPr>
            <a:spLocks noGrp="1"/>
          </p:cNvSpPr>
          <p:nvPr>
            <p:ph type="sldNum" sz="quarter" idx="5"/>
          </p:nvPr>
        </p:nvSpPr>
        <p:spPr/>
        <p:txBody>
          <a:bodyPr/>
          <a:lstStyle/>
          <a:p>
            <a:fld id="{6B43C302-F43D-4E1F-9477-58B4F20AA2AF}" type="slidenum">
              <a:rPr lang="en-US" smtClean="0"/>
              <a:t>7</a:t>
            </a:fld>
            <a:endParaRPr lang="en-US"/>
          </a:p>
        </p:txBody>
      </p:sp>
    </p:spTree>
    <p:extLst>
      <p:ext uri="{BB962C8B-B14F-4D97-AF65-F5344CB8AC3E}">
        <p14:creationId xmlns:p14="http://schemas.microsoft.com/office/powerpoint/2010/main" val="3091766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B43C302-F43D-4E1F-9477-58B4F20AA2AF}" type="slidenum">
              <a:rPr lang="en-US" smtClean="0"/>
              <a:t>8</a:t>
            </a:fld>
            <a:endParaRPr lang="en-US"/>
          </a:p>
        </p:txBody>
      </p:sp>
    </p:spTree>
    <p:extLst>
      <p:ext uri="{BB962C8B-B14F-4D97-AF65-F5344CB8AC3E}">
        <p14:creationId xmlns:p14="http://schemas.microsoft.com/office/powerpoint/2010/main" val="2687222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B43C302-F43D-4E1F-9477-58B4F20AA2AF}" type="slidenum">
              <a:rPr lang="en-US" smtClean="0"/>
              <a:t>9</a:t>
            </a:fld>
            <a:endParaRPr lang="en-US"/>
          </a:p>
        </p:txBody>
      </p:sp>
    </p:spTree>
    <p:extLst>
      <p:ext uri="{BB962C8B-B14F-4D97-AF65-F5344CB8AC3E}">
        <p14:creationId xmlns:p14="http://schemas.microsoft.com/office/powerpoint/2010/main" val="1915609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6F8D2-6B8E-4314-9F71-1AE3FE0D68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705E26-A09F-4469-8A6C-98E66DD3F4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CCBBC1-7DE9-43D0-BACB-13DE21A57192}"/>
              </a:ext>
            </a:extLst>
          </p:cNvPr>
          <p:cNvSpPr>
            <a:spLocks noGrp="1"/>
          </p:cNvSpPr>
          <p:nvPr>
            <p:ph type="dt" sz="half" idx="10"/>
          </p:nvPr>
        </p:nvSpPr>
        <p:spPr/>
        <p:txBody>
          <a:bodyPr/>
          <a:lstStyle/>
          <a:p>
            <a:fld id="{67C68A97-2F9C-451A-B0F5-42C2408CF1E1}" type="datetimeFigureOut">
              <a:rPr lang="en-US" smtClean="0"/>
              <a:t>3/17/2020</a:t>
            </a:fld>
            <a:endParaRPr lang="en-US"/>
          </a:p>
        </p:txBody>
      </p:sp>
      <p:sp>
        <p:nvSpPr>
          <p:cNvPr id="5" name="Footer Placeholder 4">
            <a:extLst>
              <a:ext uri="{FF2B5EF4-FFF2-40B4-BE49-F238E27FC236}">
                <a16:creationId xmlns:a16="http://schemas.microsoft.com/office/drawing/2014/main" id="{3FD14464-8FFF-40AD-BBB0-6DB2638BBE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DFE208-C17F-4112-9061-53FA4E0F0DEA}"/>
              </a:ext>
            </a:extLst>
          </p:cNvPr>
          <p:cNvSpPr>
            <a:spLocks noGrp="1"/>
          </p:cNvSpPr>
          <p:nvPr>
            <p:ph type="sldNum" sz="quarter" idx="12"/>
          </p:nvPr>
        </p:nvSpPr>
        <p:spPr/>
        <p:txBody>
          <a:bodyPr/>
          <a:lstStyle/>
          <a:p>
            <a:fld id="{3D1B803F-D38A-43E6-AA6E-65C01AE1BD54}" type="slidenum">
              <a:rPr lang="en-US" smtClean="0"/>
              <a:t>‹#›</a:t>
            </a:fld>
            <a:endParaRPr lang="en-US"/>
          </a:p>
        </p:txBody>
      </p:sp>
    </p:spTree>
    <p:extLst>
      <p:ext uri="{BB962C8B-B14F-4D97-AF65-F5344CB8AC3E}">
        <p14:creationId xmlns:p14="http://schemas.microsoft.com/office/powerpoint/2010/main" val="1556775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B6889-53D8-4C6E-9D31-92FBD0E4B1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DCDC8E-2813-456B-9BED-905B13B582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E4C259-F7E7-4AEC-A7FF-D5C9547BFD4E}"/>
              </a:ext>
            </a:extLst>
          </p:cNvPr>
          <p:cNvSpPr>
            <a:spLocks noGrp="1"/>
          </p:cNvSpPr>
          <p:nvPr>
            <p:ph type="dt" sz="half" idx="10"/>
          </p:nvPr>
        </p:nvSpPr>
        <p:spPr/>
        <p:txBody>
          <a:bodyPr/>
          <a:lstStyle/>
          <a:p>
            <a:fld id="{67C68A97-2F9C-451A-B0F5-42C2408CF1E1}" type="datetimeFigureOut">
              <a:rPr lang="en-US" smtClean="0"/>
              <a:t>3/17/2020</a:t>
            </a:fld>
            <a:endParaRPr lang="en-US"/>
          </a:p>
        </p:txBody>
      </p:sp>
      <p:sp>
        <p:nvSpPr>
          <p:cNvPr id="5" name="Footer Placeholder 4">
            <a:extLst>
              <a:ext uri="{FF2B5EF4-FFF2-40B4-BE49-F238E27FC236}">
                <a16:creationId xmlns:a16="http://schemas.microsoft.com/office/drawing/2014/main" id="{81680FE4-5833-40A6-BBA2-4B57A68824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726E6C-23BB-412B-8981-0926D797748A}"/>
              </a:ext>
            </a:extLst>
          </p:cNvPr>
          <p:cNvSpPr>
            <a:spLocks noGrp="1"/>
          </p:cNvSpPr>
          <p:nvPr>
            <p:ph type="sldNum" sz="quarter" idx="12"/>
          </p:nvPr>
        </p:nvSpPr>
        <p:spPr/>
        <p:txBody>
          <a:bodyPr/>
          <a:lstStyle/>
          <a:p>
            <a:fld id="{3D1B803F-D38A-43E6-AA6E-65C01AE1BD54}" type="slidenum">
              <a:rPr lang="en-US" smtClean="0"/>
              <a:t>‹#›</a:t>
            </a:fld>
            <a:endParaRPr lang="en-US"/>
          </a:p>
        </p:txBody>
      </p:sp>
    </p:spTree>
    <p:extLst>
      <p:ext uri="{BB962C8B-B14F-4D97-AF65-F5344CB8AC3E}">
        <p14:creationId xmlns:p14="http://schemas.microsoft.com/office/powerpoint/2010/main" val="1449359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10214A-24F1-4A73-90BF-AE3BA040EE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BDA0E1-5444-4B99-8509-4828FB3281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95DE1-9D84-4E04-97BA-2FB90A7E880E}"/>
              </a:ext>
            </a:extLst>
          </p:cNvPr>
          <p:cNvSpPr>
            <a:spLocks noGrp="1"/>
          </p:cNvSpPr>
          <p:nvPr>
            <p:ph type="dt" sz="half" idx="10"/>
          </p:nvPr>
        </p:nvSpPr>
        <p:spPr/>
        <p:txBody>
          <a:bodyPr/>
          <a:lstStyle/>
          <a:p>
            <a:fld id="{67C68A97-2F9C-451A-B0F5-42C2408CF1E1}" type="datetimeFigureOut">
              <a:rPr lang="en-US" smtClean="0"/>
              <a:t>3/17/2020</a:t>
            </a:fld>
            <a:endParaRPr lang="en-US"/>
          </a:p>
        </p:txBody>
      </p:sp>
      <p:sp>
        <p:nvSpPr>
          <p:cNvPr id="5" name="Footer Placeholder 4">
            <a:extLst>
              <a:ext uri="{FF2B5EF4-FFF2-40B4-BE49-F238E27FC236}">
                <a16:creationId xmlns:a16="http://schemas.microsoft.com/office/drawing/2014/main" id="{2DCE2510-F0C4-4151-89D8-35EC444B9D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428B13-A6E1-4398-8E5B-73F58FB5E7FC}"/>
              </a:ext>
            </a:extLst>
          </p:cNvPr>
          <p:cNvSpPr>
            <a:spLocks noGrp="1"/>
          </p:cNvSpPr>
          <p:nvPr>
            <p:ph type="sldNum" sz="quarter" idx="12"/>
          </p:nvPr>
        </p:nvSpPr>
        <p:spPr/>
        <p:txBody>
          <a:bodyPr/>
          <a:lstStyle/>
          <a:p>
            <a:fld id="{3D1B803F-D38A-43E6-AA6E-65C01AE1BD54}" type="slidenum">
              <a:rPr lang="en-US" smtClean="0"/>
              <a:t>‹#›</a:t>
            </a:fld>
            <a:endParaRPr lang="en-US"/>
          </a:p>
        </p:txBody>
      </p:sp>
    </p:spTree>
    <p:extLst>
      <p:ext uri="{BB962C8B-B14F-4D97-AF65-F5344CB8AC3E}">
        <p14:creationId xmlns:p14="http://schemas.microsoft.com/office/powerpoint/2010/main" val="891747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38580-610B-4ABA-B973-5CE972F6D3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0FB051-B266-43E7-B345-3456AB97EB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19678D-77B7-4982-BE64-AD4A455EFB30}"/>
              </a:ext>
            </a:extLst>
          </p:cNvPr>
          <p:cNvSpPr>
            <a:spLocks noGrp="1"/>
          </p:cNvSpPr>
          <p:nvPr>
            <p:ph type="dt" sz="half" idx="10"/>
          </p:nvPr>
        </p:nvSpPr>
        <p:spPr/>
        <p:txBody>
          <a:bodyPr/>
          <a:lstStyle/>
          <a:p>
            <a:fld id="{67C68A97-2F9C-451A-B0F5-42C2408CF1E1}" type="datetimeFigureOut">
              <a:rPr lang="en-US" smtClean="0"/>
              <a:t>3/17/2020</a:t>
            </a:fld>
            <a:endParaRPr lang="en-US"/>
          </a:p>
        </p:txBody>
      </p:sp>
      <p:sp>
        <p:nvSpPr>
          <p:cNvPr id="5" name="Footer Placeholder 4">
            <a:extLst>
              <a:ext uri="{FF2B5EF4-FFF2-40B4-BE49-F238E27FC236}">
                <a16:creationId xmlns:a16="http://schemas.microsoft.com/office/drawing/2014/main" id="{01837546-3605-4E6B-9428-798C589432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0738C6-E1C1-4485-9E4C-190D35131E0E}"/>
              </a:ext>
            </a:extLst>
          </p:cNvPr>
          <p:cNvSpPr>
            <a:spLocks noGrp="1"/>
          </p:cNvSpPr>
          <p:nvPr>
            <p:ph type="sldNum" sz="quarter" idx="12"/>
          </p:nvPr>
        </p:nvSpPr>
        <p:spPr/>
        <p:txBody>
          <a:bodyPr/>
          <a:lstStyle/>
          <a:p>
            <a:fld id="{3D1B803F-D38A-43E6-AA6E-65C01AE1BD54}" type="slidenum">
              <a:rPr lang="en-US" smtClean="0"/>
              <a:t>‹#›</a:t>
            </a:fld>
            <a:endParaRPr lang="en-US"/>
          </a:p>
        </p:txBody>
      </p:sp>
    </p:spTree>
    <p:extLst>
      <p:ext uri="{BB962C8B-B14F-4D97-AF65-F5344CB8AC3E}">
        <p14:creationId xmlns:p14="http://schemas.microsoft.com/office/powerpoint/2010/main" val="3435617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8B096-7C5D-4049-AD7B-282BC37F22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D96005-E5EF-4314-9870-99C41BFA17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616174-4252-456C-8F81-6EC2E0EB3268}"/>
              </a:ext>
            </a:extLst>
          </p:cNvPr>
          <p:cNvSpPr>
            <a:spLocks noGrp="1"/>
          </p:cNvSpPr>
          <p:nvPr>
            <p:ph type="dt" sz="half" idx="10"/>
          </p:nvPr>
        </p:nvSpPr>
        <p:spPr/>
        <p:txBody>
          <a:bodyPr/>
          <a:lstStyle/>
          <a:p>
            <a:fld id="{67C68A97-2F9C-451A-B0F5-42C2408CF1E1}" type="datetimeFigureOut">
              <a:rPr lang="en-US" smtClean="0"/>
              <a:t>3/17/2020</a:t>
            </a:fld>
            <a:endParaRPr lang="en-US"/>
          </a:p>
        </p:txBody>
      </p:sp>
      <p:sp>
        <p:nvSpPr>
          <p:cNvPr id="5" name="Footer Placeholder 4">
            <a:extLst>
              <a:ext uri="{FF2B5EF4-FFF2-40B4-BE49-F238E27FC236}">
                <a16:creationId xmlns:a16="http://schemas.microsoft.com/office/drawing/2014/main" id="{073A8DA7-8E25-47D7-AB74-EEFD643E6C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D60247-2689-43B4-9CA0-759F6399935C}"/>
              </a:ext>
            </a:extLst>
          </p:cNvPr>
          <p:cNvSpPr>
            <a:spLocks noGrp="1"/>
          </p:cNvSpPr>
          <p:nvPr>
            <p:ph type="sldNum" sz="quarter" idx="12"/>
          </p:nvPr>
        </p:nvSpPr>
        <p:spPr/>
        <p:txBody>
          <a:bodyPr/>
          <a:lstStyle/>
          <a:p>
            <a:fld id="{3D1B803F-D38A-43E6-AA6E-65C01AE1BD54}" type="slidenum">
              <a:rPr lang="en-US" smtClean="0"/>
              <a:t>‹#›</a:t>
            </a:fld>
            <a:endParaRPr lang="en-US"/>
          </a:p>
        </p:txBody>
      </p:sp>
    </p:spTree>
    <p:extLst>
      <p:ext uri="{BB962C8B-B14F-4D97-AF65-F5344CB8AC3E}">
        <p14:creationId xmlns:p14="http://schemas.microsoft.com/office/powerpoint/2010/main" val="1424979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684E-DAC8-4577-9925-3F29734091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1A3668-0730-4B1C-A1A3-BEC8040CD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9BBB5E-5F40-4841-A155-3BF4E9017B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7CE41A-BB9C-45AF-BA1C-151654EF52CC}"/>
              </a:ext>
            </a:extLst>
          </p:cNvPr>
          <p:cNvSpPr>
            <a:spLocks noGrp="1"/>
          </p:cNvSpPr>
          <p:nvPr>
            <p:ph type="dt" sz="half" idx="10"/>
          </p:nvPr>
        </p:nvSpPr>
        <p:spPr/>
        <p:txBody>
          <a:bodyPr/>
          <a:lstStyle/>
          <a:p>
            <a:fld id="{67C68A97-2F9C-451A-B0F5-42C2408CF1E1}" type="datetimeFigureOut">
              <a:rPr lang="en-US" smtClean="0"/>
              <a:t>3/17/2020</a:t>
            </a:fld>
            <a:endParaRPr lang="en-US"/>
          </a:p>
        </p:txBody>
      </p:sp>
      <p:sp>
        <p:nvSpPr>
          <p:cNvPr id="6" name="Footer Placeholder 5">
            <a:extLst>
              <a:ext uri="{FF2B5EF4-FFF2-40B4-BE49-F238E27FC236}">
                <a16:creationId xmlns:a16="http://schemas.microsoft.com/office/drawing/2014/main" id="{FD4891DF-A6F8-48C9-B155-30A824C1C9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529963-3102-4A21-91CB-F79AED9ED871}"/>
              </a:ext>
            </a:extLst>
          </p:cNvPr>
          <p:cNvSpPr>
            <a:spLocks noGrp="1"/>
          </p:cNvSpPr>
          <p:nvPr>
            <p:ph type="sldNum" sz="quarter" idx="12"/>
          </p:nvPr>
        </p:nvSpPr>
        <p:spPr/>
        <p:txBody>
          <a:bodyPr/>
          <a:lstStyle/>
          <a:p>
            <a:fld id="{3D1B803F-D38A-43E6-AA6E-65C01AE1BD54}" type="slidenum">
              <a:rPr lang="en-US" smtClean="0"/>
              <a:t>‹#›</a:t>
            </a:fld>
            <a:endParaRPr lang="en-US"/>
          </a:p>
        </p:txBody>
      </p:sp>
    </p:spTree>
    <p:extLst>
      <p:ext uri="{BB962C8B-B14F-4D97-AF65-F5344CB8AC3E}">
        <p14:creationId xmlns:p14="http://schemas.microsoft.com/office/powerpoint/2010/main" val="3127806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25052-680C-41A3-B437-4B22272837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40EE88-A0D3-4901-85C9-868636BF1E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CA44A6-C464-4A34-A419-23E4B089CA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76AEC3-5B7B-47CC-9B6A-C6A8ADB9B5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547589-2467-43D8-A7FA-0CD0E16E88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B2CE2A-8D67-44BF-9927-CAF98B7062A0}"/>
              </a:ext>
            </a:extLst>
          </p:cNvPr>
          <p:cNvSpPr>
            <a:spLocks noGrp="1"/>
          </p:cNvSpPr>
          <p:nvPr>
            <p:ph type="dt" sz="half" idx="10"/>
          </p:nvPr>
        </p:nvSpPr>
        <p:spPr/>
        <p:txBody>
          <a:bodyPr/>
          <a:lstStyle/>
          <a:p>
            <a:fld id="{67C68A97-2F9C-451A-B0F5-42C2408CF1E1}" type="datetimeFigureOut">
              <a:rPr lang="en-US" smtClean="0"/>
              <a:t>3/17/2020</a:t>
            </a:fld>
            <a:endParaRPr lang="en-US"/>
          </a:p>
        </p:txBody>
      </p:sp>
      <p:sp>
        <p:nvSpPr>
          <p:cNvPr id="8" name="Footer Placeholder 7">
            <a:extLst>
              <a:ext uri="{FF2B5EF4-FFF2-40B4-BE49-F238E27FC236}">
                <a16:creationId xmlns:a16="http://schemas.microsoft.com/office/drawing/2014/main" id="{BD2B7822-8B23-4BF2-81CF-A40F54816F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093280-6C94-4EA1-B810-99B7A93259AB}"/>
              </a:ext>
            </a:extLst>
          </p:cNvPr>
          <p:cNvSpPr>
            <a:spLocks noGrp="1"/>
          </p:cNvSpPr>
          <p:nvPr>
            <p:ph type="sldNum" sz="quarter" idx="12"/>
          </p:nvPr>
        </p:nvSpPr>
        <p:spPr/>
        <p:txBody>
          <a:bodyPr/>
          <a:lstStyle/>
          <a:p>
            <a:fld id="{3D1B803F-D38A-43E6-AA6E-65C01AE1BD54}" type="slidenum">
              <a:rPr lang="en-US" smtClean="0"/>
              <a:t>‹#›</a:t>
            </a:fld>
            <a:endParaRPr lang="en-US"/>
          </a:p>
        </p:txBody>
      </p:sp>
    </p:spTree>
    <p:extLst>
      <p:ext uri="{BB962C8B-B14F-4D97-AF65-F5344CB8AC3E}">
        <p14:creationId xmlns:p14="http://schemas.microsoft.com/office/powerpoint/2010/main" val="1851039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07718-F539-4C9B-9156-8791698BE9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897CFF-AAA9-4E2B-A926-25B60CCCAA78}"/>
              </a:ext>
            </a:extLst>
          </p:cNvPr>
          <p:cNvSpPr>
            <a:spLocks noGrp="1"/>
          </p:cNvSpPr>
          <p:nvPr>
            <p:ph type="dt" sz="half" idx="10"/>
          </p:nvPr>
        </p:nvSpPr>
        <p:spPr/>
        <p:txBody>
          <a:bodyPr/>
          <a:lstStyle/>
          <a:p>
            <a:fld id="{67C68A97-2F9C-451A-B0F5-42C2408CF1E1}" type="datetimeFigureOut">
              <a:rPr lang="en-US" smtClean="0"/>
              <a:t>3/17/2020</a:t>
            </a:fld>
            <a:endParaRPr lang="en-US"/>
          </a:p>
        </p:txBody>
      </p:sp>
      <p:sp>
        <p:nvSpPr>
          <p:cNvPr id="4" name="Footer Placeholder 3">
            <a:extLst>
              <a:ext uri="{FF2B5EF4-FFF2-40B4-BE49-F238E27FC236}">
                <a16:creationId xmlns:a16="http://schemas.microsoft.com/office/drawing/2014/main" id="{428BE306-6206-495F-A2E2-358EAB6727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9B8900-16B2-477B-A496-29B8FD313E67}"/>
              </a:ext>
            </a:extLst>
          </p:cNvPr>
          <p:cNvSpPr>
            <a:spLocks noGrp="1"/>
          </p:cNvSpPr>
          <p:nvPr>
            <p:ph type="sldNum" sz="quarter" idx="12"/>
          </p:nvPr>
        </p:nvSpPr>
        <p:spPr/>
        <p:txBody>
          <a:bodyPr/>
          <a:lstStyle/>
          <a:p>
            <a:fld id="{3D1B803F-D38A-43E6-AA6E-65C01AE1BD54}" type="slidenum">
              <a:rPr lang="en-US" smtClean="0"/>
              <a:t>‹#›</a:t>
            </a:fld>
            <a:endParaRPr lang="en-US"/>
          </a:p>
        </p:txBody>
      </p:sp>
    </p:spTree>
    <p:extLst>
      <p:ext uri="{BB962C8B-B14F-4D97-AF65-F5344CB8AC3E}">
        <p14:creationId xmlns:p14="http://schemas.microsoft.com/office/powerpoint/2010/main" val="461909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7A0231-7527-468F-AFA6-7151DC53ECAE}"/>
              </a:ext>
            </a:extLst>
          </p:cNvPr>
          <p:cNvSpPr>
            <a:spLocks noGrp="1"/>
          </p:cNvSpPr>
          <p:nvPr>
            <p:ph type="dt" sz="half" idx="10"/>
          </p:nvPr>
        </p:nvSpPr>
        <p:spPr/>
        <p:txBody>
          <a:bodyPr/>
          <a:lstStyle/>
          <a:p>
            <a:fld id="{67C68A97-2F9C-451A-B0F5-42C2408CF1E1}" type="datetimeFigureOut">
              <a:rPr lang="en-US" smtClean="0"/>
              <a:t>3/17/2020</a:t>
            </a:fld>
            <a:endParaRPr lang="en-US"/>
          </a:p>
        </p:txBody>
      </p:sp>
      <p:sp>
        <p:nvSpPr>
          <p:cNvPr id="3" name="Footer Placeholder 2">
            <a:extLst>
              <a:ext uri="{FF2B5EF4-FFF2-40B4-BE49-F238E27FC236}">
                <a16:creationId xmlns:a16="http://schemas.microsoft.com/office/drawing/2014/main" id="{97AA7E04-7A8D-415F-8F95-920C1488B4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DCFBCA-00EA-4DEF-BDB4-E3229041D3CB}"/>
              </a:ext>
            </a:extLst>
          </p:cNvPr>
          <p:cNvSpPr>
            <a:spLocks noGrp="1"/>
          </p:cNvSpPr>
          <p:nvPr>
            <p:ph type="sldNum" sz="quarter" idx="12"/>
          </p:nvPr>
        </p:nvSpPr>
        <p:spPr/>
        <p:txBody>
          <a:bodyPr/>
          <a:lstStyle/>
          <a:p>
            <a:fld id="{3D1B803F-D38A-43E6-AA6E-65C01AE1BD54}" type="slidenum">
              <a:rPr lang="en-US" smtClean="0"/>
              <a:t>‹#›</a:t>
            </a:fld>
            <a:endParaRPr lang="en-US"/>
          </a:p>
        </p:txBody>
      </p:sp>
    </p:spTree>
    <p:extLst>
      <p:ext uri="{BB962C8B-B14F-4D97-AF65-F5344CB8AC3E}">
        <p14:creationId xmlns:p14="http://schemas.microsoft.com/office/powerpoint/2010/main" val="1196181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5443A-6F0E-4275-9F86-4BCD3B1967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BBFD3D-6425-4406-9A5B-C6C2439782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C08AD4-0A3C-4DCE-8BAA-872DDD4E57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9A934D-C3E2-47E4-A9B9-CC2B9A7685CD}"/>
              </a:ext>
            </a:extLst>
          </p:cNvPr>
          <p:cNvSpPr>
            <a:spLocks noGrp="1"/>
          </p:cNvSpPr>
          <p:nvPr>
            <p:ph type="dt" sz="half" idx="10"/>
          </p:nvPr>
        </p:nvSpPr>
        <p:spPr/>
        <p:txBody>
          <a:bodyPr/>
          <a:lstStyle/>
          <a:p>
            <a:fld id="{67C68A97-2F9C-451A-B0F5-42C2408CF1E1}" type="datetimeFigureOut">
              <a:rPr lang="en-US" smtClean="0"/>
              <a:t>3/17/2020</a:t>
            </a:fld>
            <a:endParaRPr lang="en-US"/>
          </a:p>
        </p:txBody>
      </p:sp>
      <p:sp>
        <p:nvSpPr>
          <p:cNvPr id="6" name="Footer Placeholder 5">
            <a:extLst>
              <a:ext uri="{FF2B5EF4-FFF2-40B4-BE49-F238E27FC236}">
                <a16:creationId xmlns:a16="http://schemas.microsoft.com/office/drawing/2014/main" id="{4FB15809-E971-485C-A939-C3A1BDF7D9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7BD3D7-1811-4A66-A257-0FE6E7F41273}"/>
              </a:ext>
            </a:extLst>
          </p:cNvPr>
          <p:cNvSpPr>
            <a:spLocks noGrp="1"/>
          </p:cNvSpPr>
          <p:nvPr>
            <p:ph type="sldNum" sz="quarter" idx="12"/>
          </p:nvPr>
        </p:nvSpPr>
        <p:spPr/>
        <p:txBody>
          <a:bodyPr/>
          <a:lstStyle/>
          <a:p>
            <a:fld id="{3D1B803F-D38A-43E6-AA6E-65C01AE1BD54}" type="slidenum">
              <a:rPr lang="en-US" smtClean="0"/>
              <a:t>‹#›</a:t>
            </a:fld>
            <a:endParaRPr lang="en-US"/>
          </a:p>
        </p:txBody>
      </p:sp>
    </p:spTree>
    <p:extLst>
      <p:ext uri="{BB962C8B-B14F-4D97-AF65-F5344CB8AC3E}">
        <p14:creationId xmlns:p14="http://schemas.microsoft.com/office/powerpoint/2010/main" val="4240036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AFD96-C008-4DD6-8BB8-8429025467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C74D0E-44FE-4B37-8165-60C9D376BF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AF9389-C82D-4004-9850-192A471841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9BEBEC-7783-4BE2-9BF5-D9733B88629A}"/>
              </a:ext>
            </a:extLst>
          </p:cNvPr>
          <p:cNvSpPr>
            <a:spLocks noGrp="1"/>
          </p:cNvSpPr>
          <p:nvPr>
            <p:ph type="dt" sz="half" idx="10"/>
          </p:nvPr>
        </p:nvSpPr>
        <p:spPr/>
        <p:txBody>
          <a:bodyPr/>
          <a:lstStyle/>
          <a:p>
            <a:fld id="{67C68A97-2F9C-451A-B0F5-42C2408CF1E1}" type="datetimeFigureOut">
              <a:rPr lang="en-US" smtClean="0"/>
              <a:t>3/17/2020</a:t>
            </a:fld>
            <a:endParaRPr lang="en-US"/>
          </a:p>
        </p:txBody>
      </p:sp>
      <p:sp>
        <p:nvSpPr>
          <p:cNvPr id="6" name="Footer Placeholder 5">
            <a:extLst>
              <a:ext uri="{FF2B5EF4-FFF2-40B4-BE49-F238E27FC236}">
                <a16:creationId xmlns:a16="http://schemas.microsoft.com/office/drawing/2014/main" id="{310A5F4E-8A65-4B40-BB06-D5C1C4AAE5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542B4E-24EC-4184-813A-8A30E2E2AB42}"/>
              </a:ext>
            </a:extLst>
          </p:cNvPr>
          <p:cNvSpPr>
            <a:spLocks noGrp="1"/>
          </p:cNvSpPr>
          <p:nvPr>
            <p:ph type="sldNum" sz="quarter" idx="12"/>
          </p:nvPr>
        </p:nvSpPr>
        <p:spPr/>
        <p:txBody>
          <a:bodyPr/>
          <a:lstStyle/>
          <a:p>
            <a:fld id="{3D1B803F-D38A-43E6-AA6E-65C01AE1BD54}" type="slidenum">
              <a:rPr lang="en-US" smtClean="0"/>
              <a:t>‹#›</a:t>
            </a:fld>
            <a:endParaRPr lang="en-US"/>
          </a:p>
        </p:txBody>
      </p:sp>
    </p:spTree>
    <p:extLst>
      <p:ext uri="{BB962C8B-B14F-4D97-AF65-F5344CB8AC3E}">
        <p14:creationId xmlns:p14="http://schemas.microsoft.com/office/powerpoint/2010/main" val="2125983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B3B616-9387-4B36-9795-324BC9F9B8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833677-94E6-4A61-9CF6-F49CD1E59E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A8C38-056A-4E89-952D-9F3CF0B509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C68A97-2F9C-451A-B0F5-42C2408CF1E1}" type="datetimeFigureOut">
              <a:rPr lang="en-US" smtClean="0"/>
              <a:t>3/17/2020</a:t>
            </a:fld>
            <a:endParaRPr lang="en-US"/>
          </a:p>
        </p:txBody>
      </p:sp>
      <p:sp>
        <p:nvSpPr>
          <p:cNvPr id="5" name="Footer Placeholder 4">
            <a:extLst>
              <a:ext uri="{FF2B5EF4-FFF2-40B4-BE49-F238E27FC236}">
                <a16:creationId xmlns:a16="http://schemas.microsoft.com/office/drawing/2014/main" id="{EA223327-C085-4BFB-A216-7738B2B92A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EB3F0D-5AA6-4F73-81FF-E3F9CD26D9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1B803F-D38A-43E6-AA6E-65C01AE1BD54}" type="slidenum">
              <a:rPr lang="en-US" smtClean="0"/>
              <a:t>‹#›</a:t>
            </a:fld>
            <a:endParaRPr lang="en-US"/>
          </a:p>
        </p:txBody>
      </p:sp>
    </p:spTree>
    <p:extLst>
      <p:ext uri="{BB962C8B-B14F-4D97-AF65-F5344CB8AC3E}">
        <p14:creationId xmlns:p14="http://schemas.microsoft.com/office/powerpoint/2010/main" val="3983628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hyperlink" Target="https://adventuresportsjournal.com/nonpoint-source-pollution/" TargetMode="External"/><Relationship Id="rId5" Type="http://schemas.openxmlformats.org/officeDocument/2006/relationships/hyperlink" Target="https://www.nationalgeographic.org/encyclopedia/point-source-and-nonpoint-sources-pollution/"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072E53-A060-47EB-BE8D-F2E7AB47F5F8}"/>
              </a:ext>
            </a:extLst>
          </p:cNvPr>
          <p:cNvPicPr>
            <a:picLocks noChangeAspect="1"/>
          </p:cNvPicPr>
          <p:nvPr/>
        </p:nvPicPr>
        <p:blipFill rotWithShape="1">
          <a:blip r:embed="rId3"/>
          <a:srcRect l="3914" r="7584"/>
          <a:stretch/>
        </p:blipFill>
        <p:spPr>
          <a:xfrm>
            <a:off x="-1" y="0"/>
            <a:ext cx="12192001" cy="6858000"/>
          </a:xfrm>
          <a:prstGeom prst="rect">
            <a:avLst/>
          </a:prstGeom>
        </p:spPr>
      </p:pic>
      <p:sp>
        <p:nvSpPr>
          <p:cNvPr id="2" name="Title 1">
            <a:extLst>
              <a:ext uri="{FF2B5EF4-FFF2-40B4-BE49-F238E27FC236}">
                <a16:creationId xmlns:a16="http://schemas.microsoft.com/office/drawing/2014/main" id="{D8DCD777-7DB0-4767-9E24-B62B6245581C}"/>
              </a:ext>
            </a:extLst>
          </p:cNvPr>
          <p:cNvSpPr>
            <a:spLocks noGrp="1"/>
          </p:cNvSpPr>
          <p:nvPr>
            <p:ph type="ctrTitle"/>
          </p:nvPr>
        </p:nvSpPr>
        <p:spPr>
          <a:xfrm>
            <a:off x="534572" y="612298"/>
            <a:ext cx="9359705" cy="1122717"/>
          </a:xfrm>
          <a:solidFill>
            <a:schemeClr val="bg1">
              <a:alpha val="70000"/>
            </a:schemeClr>
          </a:solidFill>
        </p:spPr>
        <p:txBody>
          <a:bodyPr tIns="274320" bIns="274320">
            <a:normAutofit fontScale="90000"/>
          </a:bodyPr>
          <a:lstStyle/>
          <a:p>
            <a:pPr algn="l"/>
            <a:r>
              <a:rPr lang="en-US" sz="4400" b="1" i="1"/>
              <a:t>Using Section 319 to </a:t>
            </a:r>
            <a:r>
              <a:rPr lang="en-US" sz="4400" b="1" i="1" dirty="0"/>
              <a:t>Address Urban Runoff</a:t>
            </a:r>
          </a:p>
        </p:txBody>
      </p:sp>
      <p:sp>
        <p:nvSpPr>
          <p:cNvPr id="3" name="Subtitle 2">
            <a:extLst>
              <a:ext uri="{FF2B5EF4-FFF2-40B4-BE49-F238E27FC236}">
                <a16:creationId xmlns:a16="http://schemas.microsoft.com/office/drawing/2014/main" id="{E82452D3-E25F-427F-948F-B586A42430C5}"/>
              </a:ext>
            </a:extLst>
          </p:cNvPr>
          <p:cNvSpPr>
            <a:spLocks noGrp="1"/>
          </p:cNvSpPr>
          <p:nvPr>
            <p:ph type="subTitle" idx="1"/>
          </p:nvPr>
        </p:nvSpPr>
        <p:spPr>
          <a:xfrm>
            <a:off x="0" y="5730239"/>
            <a:ext cx="12192000" cy="931817"/>
          </a:xfrm>
          <a:solidFill>
            <a:schemeClr val="bg1">
              <a:alpha val="70000"/>
            </a:schemeClr>
          </a:solidFill>
        </p:spPr>
        <p:txBody>
          <a:bodyPr tIns="91440">
            <a:normAutofit/>
          </a:bodyPr>
          <a:lstStyle/>
          <a:p>
            <a:pPr lvl="1" algn="l"/>
            <a:r>
              <a:rPr lang="en-US" sz="2400" i="1" dirty="0"/>
              <a:t>Lynda Hall, Chief</a:t>
            </a:r>
          </a:p>
          <a:p>
            <a:pPr lvl="1" algn="l"/>
            <a:r>
              <a:rPr lang="en-US" sz="2400" i="1" dirty="0"/>
              <a:t>Nonpoint Source Management Branch, USEPA</a:t>
            </a:r>
          </a:p>
          <a:p>
            <a:pPr algn="l"/>
            <a:endParaRPr lang="en-US" dirty="0"/>
          </a:p>
        </p:txBody>
      </p:sp>
    </p:spTree>
    <p:extLst>
      <p:ext uri="{BB962C8B-B14F-4D97-AF65-F5344CB8AC3E}">
        <p14:creationId xmlns:p14="http://schemas.microsoft.com/office/powerpoint/2010/main" val="3030414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ACC8CC-A383-4DD1-AC2B-4A34E90A3A0E}"/>
              </a:ext>
            </a:extLst>
          </p:cNvPr>
          <p:cNvSpPr>
            <a:spLocks noGrp="1"/>
          </p:cNvSpPr>
          <p:nvPr>
            <p:ph type="title"/>
          </p:nvPr>
        </p:nvSpPr>
        <p:spPr>
          <a:xfrm>
            <a:off x="838200" y="894027"/>
            <a:ext cx="3494362" cy="4782873"/>
          </a:xfrm>
        </p:spPr>
        <p:txBody>
          <a:bodyPr>
            <a:normAutofit/>
          </a:bodyPr>
          <a:lstStyle/>
          <a:p>
            <a:pPr algn="r"/>
            <a:r>
              <a:rPr lang="en-US">
                <a:solidFill>
                  <a:schemeClr val="bg1"/>
                </a:solidFill>
              </a:rPr>
              <a:t>§319 Program Guidelines for Urban Stormwater Runoff</a:t>
            </a: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505C9B5-ED88-4E27-A17A-75DE9B9CFB34}"/>
              </a:ext>
            </a:extLst>
          </p:cNvPr>
          <p:cNvSpPr>
            <a:spLocks noGrp="1"/>
          </p:cNvSpPr>
          <p:nvPr>
            <p:ph idx="1"/>
          </p:nvPr>
        </p:nvSpPr>
        <p:spPr>
          <a:xfrm>
            <a:off x="4976032" y="894027"/>
            <a:ext cx="6377768" cy="4782873"/>
          </a:xfrm>
        </p:spPr>
        <p:txBody>
          <a:bodyPr vert="horz" lIns="91440" tIns="45720" rIns="91440" bIns="45720" rtlCol="0" anchor="ctr">
            <a:normAutofit/>
          </a:bodyPr>
          <a:lstStyle/>
          <a:p>
            <a:pPr marL="0" indent="0">
              <a:buNone/>
            </a:pPr>
            <a:r>
              <a:rPr lang="en-US" sz="1900" dirty="0">
                <a:solidFill>
                  <a:schemeClr val="bg1"/>
                </a:solidFill>
              </a:rPr>
              <a:t>Section VIII.B of §319 Program Guidelines provides framework for determining eligible uses of 319 funds in urban/MS4 areas:</a:t>
            </a:r>
          </a:p>
          <a:p>
            <a:pPr marL="0" indent="0">
              <a:buNone/>
            </a:pPr>
            <a:endParaRPr lang="en-US" sz="1900" dirty="0">
              <a:solidFill>
                <a:schemeClr val="bg1"/>
              </a:solidFill>
            </a:endParaRPr>
          </a:p>
          <a:p>
            <a:pPr marL="0" indent="0">
              <a:buNone/>
            </a:pPr>
            <a:r>
              <a:rPr lang="en-US" sz="1900" dirty="0">
                <a:solidFill>
                  <a:schemeClr val="bg1"/>
                </a:solidFill>
              </a:rPr>
              <a:t>“States may use § 319 funds for those urban stormwater activities that </a:t>
            </a:r>
            <a:r>
              <a:rPr lang="en-US" sz="1900" b="1" dirty="0">
                <a:solidFill>
                  <a:schemeClr val="bg1"/>
                </a:solidFill>
              </a:rPr>
              <a:t>do not directly implement a final (municipal separate storm sewer system (MS4)) NPDES permit</a:t>
            </a:r>
            <a:r>
              <a:rPr lang="en-US" sz="1900" dirty="0">
                <a:solidFill>
                  <a:schemeClr val="bg1"/>
                </a:solidFill>
              </a:rPr>
              <a:t> </a:t>
            </a:r>
          </a:p>
          <a:p>
            <a:pPr marL="0" indent="0">
              <a:buNone/>
            </a:pPr>
            <a:r>
              <a:rPr lang="en-US" sz="1900" dirty="0">
                <a:solidFill>
                  <a:schemeClr val="bg1"/>
                </a:solidFill>
              </a:rPr>
              <a:t>... </a:t>
            </a:r>
            <a:r>
              <a:rPr lang="en-US" sz="1900" b="1" dirty="0">
                <a:solidFill>
                  <a:schemeClr val="bg1"/>
                </a:solidFill>
              </a:rPr>
              <a:t>may support but do not directly implement activities required by Phase I or Phase II permits</a:t>
            </a:r>
            <a:r>
              <a:rPr lang="en-US" sz="1900" dirty="0">
                <a:solidFill>
                  <a:schemeClr val="bg1"/>
                </a:solidFill>
              </a:rPr>
              <a:t>, as well as </a:t>
            </a:r>
            <a:r>
              <a:rPr lang="en-US" sz="1900" b="1" dirty="0">
                <a:solidFill>
                  <a:schemeClr val="bg1"/>
                </a:solidFill>
              </a:rPr>
              <a:t>activities that go above and beyond permit requirements</a:t>
            </a:r>
            <a:r>
              <a:rPr lang="en-US" sz="1900" dirty="0">
                <a:solidFill>
                  <a:schemeClr val="bg1"/>
                </a:solidFill>
              </a:rPr>
              <a:t>. </a:t>
            </a:r>
          </a:p>
          <a:p>
            <a:pPr marL="0" indent="0">
              <a:buNone/>
            </a:pPr>
            <a:endParaRPr lang="en-US" sz="1900" dirty="0">
              <a:solidFill>
                <a:schemeClr val="bg1"/>
              </a:solidFill>
            </a:endParaRPr>
          </a:p>
          <a:p>
            <a:pPr marL="0" indent="0">
              <a:buNone/>
            </a:pPr>
            <a:r>
              <a:rPr lang="en-US" sz="1900" dirty="0">
                <a:solidFill>
                  <a:schemeClr val="bg1"/>
                </a:solidFill>
              </a:rPr>
              <a:t>In addition, states may use § 319 funds for </a:t>
            </a:r>
            <a:r>
              <a:rPr lang="en-US" sz="1900" b="1" dirty="0">
                <a:solidFill>
                  <a:schemeClr val="bg1"/>
                </a:solidFill>
              </a:rPr>
              <a:t>stormwater management activities that are not subject to NPDES permitting requirements </a:t>
            </a:r>
            <a:r>
              <a:rPr lang="en-US" sz="1900" dirty="0">
                <a:solidFill>
                  <a:schemeClr val="bg1"/>
                </a:solidFill>
              </a:rPr>
              <a:t>under either §§ 402(p)(2) or 402(p)(6).”</a:t>
            </a:r>
            <a:endParaRPr lang="en-US" sz="1900" dirty="0">
              <a:solidFill>
                <a:schemeClr val="bg1"/>
              </a:solidFill>
              <a:cs typeface="Calibri"/>
            </a:endParaRPr>
          </a:p>
        </p:txBody>
      </p:sp>
    </p:spTree>
    <p:extLst>
      <p:ext uri="{BB962C8B-B14F-4D97-AF65-F5344CB8AC3E}">
        <p14:creationId xmlns:p14="http://schemas.microsoft.com/office/powerpoint/2010/main" val="263182784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FC2061-4C44-43F7-9A6B-78F290DFD662}"/>
              </a:ext>
            </a:extLst>
          </p:cNvPr>
          <p:cNvSpPr>
            <a:spLocks noGrp="1"/>
          </p:cNvSpPr>
          <p:nvPr>
            <p:ph type="title"/>
          </p:nvPr>
        </p:nvSpPr>
        <p:spPr>
          <a:xfrm>
            <a:off x="838200" y="894027"/>
            <a:ext cx="3494362" cy="4782873"/>
          </a:xfrm>
        </p:spPr>
        <p:txBody>
          <a:bodyPr>
            <a:normAutofit/>
          </a:bodyPr>
          <a:lstStyle/>
          <a:p>
            <a:pPr algn="r"/>
            <a:r>
              <a:rPr lang="en-US" dirty="0">
                <a:solidFill>
                  <a:schemeClr val="bg1"/>
                </a:solidFill>
              </a:rPr>
              <a:t>Questions to Ask When Assessing  Project Eligibility for §319 Funds</a:t>
            </a: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86BAB38-7434-4EAF-86FA-D816AA2E7795}"/>
              </a:ext>
            </a:extLst>
          </p:cNvPr>
          <p:cNvSpPr>
            <a:spLocks noGrp="1"/>
          </p:cNvSpPr>
          <p:nvPr>
            <p:ph idx="1"/>
          </p:nvPr>
        </p:nvSpPr>
        <p:spPr>
          <a:xfrm>
            <a:off x="4976032" y="894027"/>
            <a:ext cx="6377768" cy="4782873"/>
          </a:xfrm>
        </p:spPr>
        <p:txBody>
          <a:bodyPr anchor="ctr">
            <a:normAutofit/>
          </a:bodyPr>
          <a:lstStyle/>
          <a:p>
            <a:r>
              <a:rPr lang="en-US" sz="2400">
                <a:solidFill>
                  <a:schemeClr val="bg1"/>
                </a:solidFill>
              </a:rPr>
              <a:t>Is the proposed project/practice </a:t>
            </a:r>
            <a:r>
              <a:rPr lang="en-US" sz="2400" b="1">
                <a:solidFill>
                  <a:schemeClr val="bg1"/>
                </a:solidFill>
              </a:rPr>
              <a:t>required by or credited to the NPDES permit </a:t>
            </a:r>
            <a:r>
              <a:rPr lang="en-US" sz="2400">
                <a:solidFill>
                  <a:schemeClr val="bg1"/>
                </a:solidFill>
              </a:rPr>
              <a:t>or CWA federal directive? Does the project fund ‘gray’ infrastructure? </a:t>
            </a:r>
          </a:p>
          <a:p>
            <a:r>
              <a:rPr lang="en-US" sz="2400">
                <a:solidFill>
                  <a:schemeClr val="bg1"/>
                </a:solidFill>
              </a:rPr>
              <a:t>Is the project/practice </a:t>
            </a:r>
            <a:r>
              <a:rPr lang="en-US" sz="2400" b="1">
                <a:solidFill>
                  <a:schemeClr val="bg1"/>
                </a:solidFill>
              </a:rPr>
              <a:t>distinguishable from actions being taken to comply with an NPDES permit </a:t>
            </a:r>
            <a:r>
              <a:rPr lang="en-US" sz="2400">
                <a:solidFill>
                  <a:schemeClr val="bg1"/>
                </a:solidFill>
              </a:rPr>
              <a:t>or other federal directive? </a:t>
            </a:r>
          </a:p>
          <a:p>
            <a:r>
              <a:rPr lang="en-US" sz="2400">
                <a:solidFill>
                  <a:schemeClr val="bg1"/>
                </a:solidFill>
              </a:rPr>
              <a:t>If the proposed practice is similar to actions required by the NPDES permit, </a:t>
            </a:r>
            <a:r>
              <a:rPr lang="en-US" sz="2400" b="1">
                <a:solidFill>
                  <a:schemeClr val="bg1"/>
                </a:solidFill>
              </a:rPr>
              <a:t>would the §319-funded practices go above and beyond permit requirements </a:t>
            </a:r>
            <a:r>
              <a:rPr lang="en-US" sz="2400">
                <a:solidFill>
                  <a:schemeClr val="bg1"/>
                </a:solidFill>
              </a:rPr>
              <a:t>or otherwise not be used to meet permit requirements? </a:t>
            </a:r>
          </a:p>
        </p:txBody>
      </p:sp>
    </p:spTree>
    <p:extLst>
      <p:ext uri="{BB962C8B-B14F-4D97-AF65-F5344CB8AC3E}">
        <p14:creationId xmlns:p14="http://schemas.microsoft.com/office/powerpoint/2010/main" val="395144314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2593E">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24D7FB-808A-4A32-B4ED-85A0D83B8979}"/>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a:solidFill>
                  <a:srgbClr val="FFFFFF"/>
                </a:solidFill>
              </a:rPr>
              <a:t>Urban Success Story: Rahway River, NJ</a:t>
            </a:r>
          </a:p>
        </p:txBody>
      </p:sp>
      <p:pic>
        <p:nvPicPr>
          <p:cNvPr id="5" name="Picture 4" descr="A group of people on a dirt road&#10;&#10;Description automatically generated">
            <a:extLst>
              <a:ext uri="{FF2B5EF4-FFF2-40B4-BE49-F238E27FC236}">
                <a16:creationId xmlns:a16="http://schemas.microsoft.com/office/drawing/2014/main" id="{408CE104-DE9B-4CE8-991F-C3FAAC078199}"/>
              </a:ext>
            </a:extLst>
          </p:cNvPr>
          <p:cNvPicPr>
            <a:picLocks noChangeAspect="1"/>
          </p:cNvPicPr>
          <p:nvPr/>
        </p:nvPicPr>
        <p:blipFill rotWithShape="1">
          <a:blip r:embed="rId3">
            <a:extLst>
              <a:ext uri="{28A0092B-C50C-407E-A947-70E740481C1C}">
                <a14:useLocalDpi xmlns:a14="http://schemas.microsoft.com/office/drawing/2010/main" val="0"/>
              </a:ext>
            </a:extLst>
          </a:blip>
          <a:srcRect r="1" b="20828"/>
          <a:stretch/>
        </p:blipFill>
        <p:spPr>
          <a:xfrm>
            <a:off x="327547" y="321733"/>
            <a:ext cx="7058306" cy="4107392"/>
          </a:xfrm>
          <a:prstGeom prst="rect">
            <a:avLst/>
          </a:prstGeom>
        </p:spPr>
      </p:pic>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D0DD5CE-4BD0-4FC2-90CD-A84C6A097CB3}"/>
              </a:ext>
            </a:extLst>
          </p:cNvPr>
          <p:cNvSpPr txBox="1"/>
          <p:nvPr/>
        </p:nvSpPr>
        <p:spPr>
          <a:xfrm>
            <a:off x="7765280" y="460950"/>
            <a:ext cx="3902464" cy="5931331"/>
          </a:xfrm>
          <a:prstGeom prst="rect">
            <a:avLst/>
          </a:prstGeom>
        </p:spPr>
        <p:txBody>
          <a:bodyPr vert="horz" lIns="91440" tIns="45720" rIns="91440" bIns="45720" rtlCol="0" anchor="ctr">
            <a:normAutofit/>
          </a:bodyPr>
          <a:lstStyle/>
          <a:p>
            <a:pPr>
              <a:lnSpc>
                <a:spcPct val="90000"/>
              </a:lnSpc>
              <a:spcAft>
                <a:spcPts val="600"/>
              </a:spcAft>
            </a:pPr>
            <a:r>
              <a:rPr lang="en-US" b="1" u="sng" dirty="0">
                <a:solidFill>
                  <a:srgbClr val="FFFFFF"/>
                </a:solidFill>
              </a:rPr>
              <a:t>Problem</a:t>
            </a:r>
          </a:p>
          <a:p>
            <a:pPr marL="342900" indent="-342900">
              <a:lnSpc>
                <a:spcPct val="90000"/>
              </a:lnSpc>
              <a:spcAft>
                <a:spcPts val="600"/>
              </a:spcAft>
              <a:buFont typeface="Arial" panose="020B0604020202020204" pitchFamily="34" charset="0"/>
              <a:buChar char="•"/>
            </a:pPr>
            <a:r>
              <a:rPr lang="en-US" dirty="0">
                <a:solidFill>
                  <a:srgbClr val="FFFFFF"/>
                </a:solidFill>
              </a:rPr>
              <a:t>Dissolved oxygen impairment resulting from urban runoff</a:t>
            </a:r>
          </a:p>
          <a:p>
            <a:pPr marL="342900" indent="-342900">
              <a:lnSpc>
                <a:spcPct val="90000"/>
              </a:lnSpc>
              <a:spcAft>
                <a:spcPts val="600"/>
              </a:spcAft>
              <a:buFont typeface="Arial" panose="020B0604020202020204" pitchFamily="34" charset="0"/>
              <a:buChar char="•"/>
            </a:pPr>
            <a:r>
              <a:rPr lang="en-US" dirty="0">
                <a:solidFill>
                  <a:srgbClr val="FFFFFF"/>
                </a:solidFill>
              </a:rPr>
              <a:t>&gt;80% urban land use in watershed</a:t>
            </a:r>
            <a:br>
              <a:rPr lang="en-US" dirty="0">
                <a:solidFill>
                  <a:srgbClr val="FFFFFF"/>
                </a:solidFill>
              </a:rPr>
            </a:br>
            <a:r>
              <a:rPr lang="en-US" dirty="0">
                <a:solidFill>
                  <a:srgbClr val="FFFFFF"/>
                </a:solidFill>
              </a:rPr>
              <a:t> </a:t>
            </a:r>
          </a:p>
          <a:p>
            <a:pPr>
              <a:lnSpc>
                <a:spcPct val="90000"/>
              </a:lnSpc>
              <a:spcAft>
                <a:spcPts val="600"/>
              </a:spcAft>
            </a:pPr>
            <a:r>
              <a:rPr lang="en-US" b="1" u="sng" dirty="0">
                <a:solidFill>
                  <a:srgbClr val="FFFFFF"/>
                </a:solidFill>
              </a:rPr>
              <a:t>Story Highlights</a:t>
            </a:r>
          </a:p>
          <a:p>
            <a:pPr marL="342900" indent="-342900">
              <a:lnSpc>
                <a:spcPct val="90000"/>
              </a:lnSpc>
              <a:spcAft>
                <a:spcPts val="600"/>
              </a:spcAft>
              <a:buFont typeface="Arial" panose="020B0604020202020204" pitchFamily="34" charset="0"/>
              <a:buChar char="•"/>
            </a:pPr>
            <a:r>
              <a:rPr lang="en-US" dirty="0">
                <a:solidFill>
                  <a:srgbClr val="FFFFFF"/>
                </a:solidFill>
              </a:rPr>
              <a:t>Robinsons Branch Regional Stormwater Management Plan (watershed-based plan)</a:t>
            </a:r>
          </a:p>
          <a:p>
            <a:pPr marL="342900" indent="-342900">
              <a:lnSpc>
                <a:spcPct val="90000"/>
              </a:lnSpc>
              <a:spcAft>
                <a:spcPts val="600"/>
              </a:spcAft>
              <a:buFont typeface="Arial" panose="020B0604020202020204" pitchFamily="34" charset="0"/>
              <a:buChar char="•"/>
            </a:pPr>
            <a:r>
              <a:rPr lang="en-US" dirty="0">
                <a:solidFill>
                  <a:srgbClr val="FFFFFF"/>
                </a:solidFill>
              </a:rPr>
              <a:t>Green Infrastructure practices including Cisterns, Porous Pavement, and Raingardens/Bioretention Basins</a:t>
            </a:r>
            <a:br>
              <a:rPr lang="en-US" dirty="0">
                <a:solidFill>
                  <a:srgbClr val="FFFFFF"/>
                </a:solidFill>
              </a:rPr>
            </a:br>
            <a:endParaRPr lang="en-US" dirty="0">
              <a:solidFill>
                <a:srgbClr val="FFFFFF"/>
              </a:solidFill>
            </a:endParaRPr>
          </a:p>
          <a:p>
            <a:pPr>
              <a:lnSpc>
                <a:spcPct val="90000"/>
              </a:lnSpc>
              <a:spcAft>
                <a:spcPts val="600"/>
              </a:spcAft>
            </a:pPr>
            <a:r>
              <a:rPr lang="en-US" b="1" u="sng" dirty="0">
                <a:solidFill>
                  <a:srgbClr val="FFFFFF"/>
                </a:solidFill>
              </a:rPr>
              <a:t>Results</a:t>
            </a:r>
          </a:p>
          <a:p>
            <a:pPr marL="342900" indent="-342900">
              <a:lnSpc>
                <a:spcPct val="90000"/>
              </a:lnSpc>
              <a:spcAft>
                <a:spcPts val="600"/>
              </a:spcAft>
              <a:buFont typeface="Arial" panose="020B0604020202020204" pitchFamily="34" charset="0"/>
              <a:buChar char="•"/>
            </a:pPr>
            <a:r>
              <a:rPr lang="en-US" dirty="0">
                <a:solidFill>
                  <a:srgbClr val="FFFFFF"/>
                </a:solidFill>
              </a:rPr>
              <a:t>Observed  Annual Loading Reductions: ~2 pounds (lbs) of </a:t>
            </a:r>
            <a:r>
              <a:rPr lang="en-US" b="1" dirty="0">
                <a:solidFill>
                  <a:srgbClr val="FFFFFF"/>
                </a:solidFill>
              </a:rPr>
              <a:t>total phosphorus</a:t>
            </a:r>
            <a:r>
              <a:rPr lang="en-US" dirty="0">
                <a:solidFill>
                  <a:srgbClr val="FFFFFF"/>
                </a:solidFill>
              </a:rPr>
              <a:t>, ~120 lbs of total suspended solids, and &gt;950,000 gallons of stormwater runoff</a:t>
            </a:r>
          </a:p>
        </p:txBody>
      </p:sp>
    </p:spTree>
    <p:extLst>
      <p:ext uri="{BB962C8B-B14F-4D97-AF65-F5344CB8AC3E}">
        <p14:creationId xmlns:p14="http://schemas.microsoft.com/office/powerpoint/2010/main" val="737624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2593E">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24D7FB-808A-4A32-B4ED-85A0D83B8979}"/>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a:solidFill>
                  <a:srgbClr val="FFFFFF"/>
                </a:solidFill>
              </a:rPr>
              <a:t>Urban Success Story: Chena River and Noyes Slough, AK</a:t>
            </a:r>
          </a:p>
        </p:txBody>
      </p:sp>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D0DD5CE-4BD0-4FC2-90CD-A84C6A097CB3}"/>
              </a:ext>
            </a:extLst>
          </p:cNvPr>
          <p:cNvSpPr txBox="1"/>
          <p:nvPr/>
        </p:nvSpPr>
        <p:spPr>
          <a:xfrm>
            <a:off x="7651659" y="887302"/>
            <a:ext cx="4101603" cy="5503333"/>
          </a:xfrm>
          <a:prstGeom prst="rect">
            <a:avLst/>
          </a:prstGeom>
        </p:spPr>
        <p:txBody>
          <a:bodyPr vert="horz" lIns="91440" tIns="45720" rIns="91440" bIns="45720" rtlCol="0" anchor="ctr">
            <a:noAutofit/>
          </a:bodyPr>
          <a:lstStyle/>
          <a:p>
            <a:pPr>
              <a:lnSpc>
                <a:spcPct val="90000"/>
              </a:lnSpc>
              <a:spcAft>
                <a:spcPts val="600"/>
              </a:spcAft>
            </a:pPr>
            <a:r>
              <a:rPr lang="en-US" sz="2000" b="1" u="sng" dirty="0">
                <a:solidFill>
                  <a:srgbClr val="FFFFFF"/>
                </a:solidFill>
              </a:rPr>
              <a:t>Problem</a:t>
            </a:r>
          </a:p>
          <a:p>
            <a:pPr marL="342900" indent="-342900">
              <a:lnSpc>
                <a:spcPct val="90000"/>
              </a:lnSpc>
              <a:spcAft>
                <a:spcPts val="600"/>
              </a:spcAft>
              <a:buFont typeface="Arial" panose="020B0604020202020204" pitchFamily="34" charset="0"/>
              <a:buChar char="•"/>
            </a:pPr>
            <a:r>
              <a:rPr lang="en-US" sz="2000" dirty="0">
                <a:solidFill>
                  <a:srgbClr val="FFFFFF"/>
                </a:solidFill>
              </a:rPr>
              <a:t>Sediment erosion and stormwater runoff from Fairbanks, AK</a:t>
            </a:r>
          </a:p>
          <a:p>
            <a:pPr>
              <a:lnSpc>
                <a:spcPct val="90000"/>
              </a:lnSpc>
              <a:spcAft>
                <a:spcPts val="600"/>
              </a:spcAft>
            </a:pPr>
            <a:endParaRPr lang="en-US" sz="2000" dirty="0">
              <a:solidFill>
                <a:srgbClr val="FFFFFF"/>
              </a:solidFill>
            </a:endParaRPr>
          </a:p>
          <a:p>
            <a:pPr>
              <a:lnSpc>
                <a:spcPct val="90000"/>
              </a:lnSpc>
              <a:spcAft>
                <a:spcPts val="600"/>
              </a:spcAft>
            </a:pPr>
            <a:r>
              <a:rPr lang="en-US" sz="2000" b="1" u="sng" dirty="0">
                <a:solidFill>
                  <a:srgbClr val="FFFFFF"/>
                </a:solidFill>
              </a:rPr>
              <a:t>Story Highlights</a:t>
            </a:r>
          </a:p>
          <a:p>
            <a:pPr marL="342900" indent="-342900">
              <a:lnSpc>
                <a:spcPct val="90000"/>
              </a:lnSpc>
              <a:spcAft>
                <a:spcPts val="600"/>
              </a:spcAft>
              <a:buFont typeface="Arial" panose="020B0604020202020204" pitchFamily="34" charset="0"/>
              <a:buChar char="•"/>
            </a:pPr>
            <a:r>
              <a:rPr lang="en-US" sz="2000" dirty="0">
                <a:solidFill>
                  <a:srgbClr val="FFFFFF"/>
                </a:solidFill>
              </a:rPr>
              <a:t>BMPs (pre-MS4 permit) include: Debris removal, streambank stabilization, culvert replacement</a:t>
            </a:r>
          </a:p>
          <a:p>
            <a:pPr marL="342900" indent="-342900">
              <a:lnSpc>
                <a:spcPct val="90000"/>
              </a:lnSpc>
              <a:spcAft>
                <a:spcPts val="600"/>
              </a:spcAft>
              <a:buFont typeface="Arial" panose="020B0604020202020204" pitchFamily="34" charset="0"/>
              <a:buChar char="•"/>
            </a:pPr>
            <a:r>
              <a:rPr lang="en-US" sz="2000" dirty="0">
                <a:solidFill>
                  <a:srgbClr val="FFFFFF"/>
                </a:solidFill>
              </a:rPr>
              <a:t>BMPs (post MS4 permit) include: Outreach and education, green infrastructure practices that don’t implement permit requirements</a:t>
            </a:r>
            <a:br>
              <a:rPr lang="en-US" sz="2000" dirty="0">
                <a:solidFill>
                  <a:srgbClr val="FFFFFF"/>
                </a:solidFill>
              </a:rPr>
            </a:br>
            <a:endParaRPr lang="en-US" sz="2000" dirty="0">
              <a:solidFill>
                <a:srgbClr val="FFFFFF"/>
              </a:solidFill>
            </a:endParaRPr>
          </a:p>
          <a:p>
            <a:pPr>
              <a:lnSpc>
                <a:spcPct val="90000"/>
              </a:lnSpc>
              <a:spcAft>
                <a:spcPts val="600"/>
              </a:spcAft>
            </a:pPr>
            <a:r>
              <a:rPr lang="en-US" sz="2000" b="1" u="sng" dirty="0">
                <a:solidFill>
                  <a:srgbClr val="FFFFFF"/>
                </a:solidFill>
              </a:rPr>
              <a:t>Results</a:t>
            </a:r>
          </a:p>
          <a:p>
            <a:pPr marL="342900" indent="-342900">
              <a:lnSpc>
                <a:spcPct val="90000"/>
              </a:lnSpc>
              <a:spcAft>
                <a:spcPts val="600"/>
              </a:spcAft>
              <a:buFont typeface="Arial" panose="020B0604020202020204" pitchFamily="34" charset="0"/>
              <a:buChar char="•"/>
            </a:pPr>
            <a:r>
              <a:rPr lang="en-US" sz="2000" dirty="0">
                <a:solidFill>
                  <a:srgbClr val="FFFFFF"/>
                </a:solidFill>
              </a:rPr>
              <a:t>State WQS achieved and waterbody removed from 303(d) list in 2014</a:t>
            </a:r>
          </a:p>
        </p:txBody>
      </p:sp>
      <p:pic>
        <p:nvPicPr>
          <p:cNvPr id="7" name="Picture 6" descr="A person riding a snowboard down a snow covered bridge&#10;&#10;Description automatically generated">
            <a:extLst>
              <a:ext uri="{FF2B5EF4-FFF2-40B4-BE49-F238E27FC236}">
                <a16:creationId xmlns:a16="http://schemas.microsoft.com/office/drawing/2014/main" id="{9F9D3851-2707-43EC-AA1D-C6F10FD71BC6}"/>
              </a:ext>
            </a:extLst>
          </p:cNvPr>
          <p:cNvPicPr>
            <a:picLocks noChangeAspect="1"/>
          </p:cNvPicPr>
          <p:nvPr/>
        </p:nvPicPr>
        <p:blipFill rotWithShape="1">
          <a:blip r:embed="rId3">
            <a:extLst>
              <a:ext uri="{28A0092B-C50C-407E-A947-70E740481C1C}">
                <a14:useLocalDpi xmlns:a14="http://schemas.microsoft.com/office/drawing/2010/main" val="0"/>
              </a:ext>
            </a:extLst>
          </a:blip>
          <a:srcRect l="16078" t="27748"/>
          <a:stretch/>
        </p:blipFill>
        <p:spPr>
          <a:xfrm>
            <a:off x="321732" y="368586"/>
            <a:ext cx="7058307" cy="4042546"/>
          </a:xfrm>
          <a:prstGeom prst="rect">
            <a:avLst/>
          </a:prstGeom>
        </p:spPr>
      </p:pic>
      <p:pic>
        <p:nvPicPr>
          <p:cNvPr id="8" name="Picture 7" descr="A body of water&#10;&#10;Description automatically generated">
            <a:extLst>
              <a:ext uri="{FF2B5EF4-FFF2-40B4-BE49-F238E27FC236}">
                <a16:creationId xmlns:a16="http://schemas.microsoft.com/office/drawing/2014/main" id="{E11385F0-8350-474F-8F1F-0DF24D5552FD}"/>
              </a:ext>
            </a:extLst>
          </p:cNvPr>
          <p:cNvPicPr>
            <a:picLocks noChangeAspect="1"/>
          </p:cNvPicPr>
          <p:nvPr/>
        </p:nvPicPr>
        <p:blipFill rotWithShape="1">
          <a:blip r:embed="rId4">
            <a:extLst>
              <a:ext uri="{28A0092B-C50C-407E-A947-70E740481C1C}">
                <a14:useLocalDpi xmlns:a14="http://schemas.microsoft.com/office/drawing/2010/main" val="0"/>
              </a:ext>
            </a:extLst>
          </a:blip>
          <a:srcRect l="7817" r="17852" b="16565"/>
          <a:stretch/>
        </p:blipFill>
        <p:spPr>
          <a:xfrm>
            <a:off x="4631673" y="2380536"/>
            <a:ext cx="2556934" cy="1909262"/>
          </a:xfrm>
          <a:prstGeom prst="rect">
            <a:avLst/>
          </a:prstGeom>
          <a:ln>
            <a:noFill/>
          </a:ln>
          <a:effectLst>
            <a:outerShdw blurRad="190500" algn="tl" rotWithShape="0">
              <a:srgbClr val="000000">
                <a:alpha val="70000"/>
              </a:srgbClr>
            </a:outerShdw>
          </a:effectLst>
        </p:spPr>
      </p:pic>
      <p:sp>
        <p:nvSpPr>
          <p:cNvPr id="3" name="TextBox 2">
            <a:extLst>
              <a:ext uri="{FF2B5EF4-FFF2-40B4-BE49-F238E27FC236}">
                <a16:creationId xmlns:a16="http://schemas.microsoft.com/office/drawing/2014/main" id="{3341809C-84D4-42A6-BAF1-D70F94BE4EDC}"/>
              </a:ext>
            </a:extLst>
          </p:cNvPr>
          <p:cNvSpPr txBox="1"/>
          <p:nvPr/>
        </p:nvSpPr>
        <p:spPr>
          <a:xfrm>
            <a:off x="524256" y="3920466"/>
            <a:ext cx="2370666" cy="369332"/>
          </a:xfrm>
          <a:prstGeom prst="rect">
            <a:avLst/>
          </a:prstGeom>
          <a:noFill/>
        </p:spPr>
        <p:txBody>
          <a:bodyPr wrap="square" rtlCol="0">
            <a:spAutoFit/>
          </a:bodyPr>
          <a:lstStyle/>
          <a:p>
            <a:r>
              <a:rPr lang="en-US" i="1"/>
              <a:t>After</a:t>
            </a:r>
          </a:p>
        </p:txBody>
      </p:sp>
      <p:sp>
        <p:nvSpPr>
          <p:cNvPr id="11" name="TextBox 10">
            <a:extLst>
              <a:ext uri="{FF2B5EF4-FFF2-40B4-BE49-F238E27FC236}">
                <a16:creationId xmlns:a16="http://schemas.microsoft.com/office/drawing/2014/main" id="{57EEBECA-781D-4455-8F30-038607E82D4A}"/>
              </a:ext>
            </a:extLst>
          </p:cNvPr>
          <p:cNvSpPr txBox="1"/>
          <p:nvPr/>
        </p:nvSpPr>
        <p:spPr>
          <a:xfrm>
            <a:off x="4817941" y="3735800"/>
            <a:ext cx="2370666" cy="369332"/>
          </a:xfrm>
          <a:prstGeom prst="rect">
            <a:avLst/>
          </a:prstGeom>
          <a:noFill/>
        </p:spPr>
        <p:txBody>
          <a:bodyPr wrap="square" rtlCol="0">
            <a:spAutoFit/>
          </a:bodyPr>
          <a:lstStyle/>
          <a:p>
            <a:r>
              <a:rPr lang="en-US" i="1">
                <a:solidFill>
                  <a:schemeClr val="bg1"/>
                </a:solidFill>
              </a:rPr>
              <a:t>Before</a:t>
            </a:r>
          </a:p>
        </p:txBody>
      </p:sp>
    </p:spTree>
    <p:extLst>
      <p:ext uri="{BB962C8B-B14F-4D97-AF65-F5344CB8AC3E}">
        <p14:creationId xmlns:p14="http://schemas.microsoft.com/office/powerpoint/2010/main" val="38138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4095A95-F403-49FC-8AFD-1070857F513C}"/>
              </a:ext>
            </a:extLst>
          </p:cNvPr>
          <p:cNvPicPr>
            <a:picLocks noChangeAspect="1"/>
          </p:cNvPicPr>
          <p:nvPr/>
        </p:nvPicPr>
        <p:blipFill>
          <a:blip r:embed="rId3"/>
          <a:stretch>
            <a:fillRect/>
          </a:stretch>
        </p:blipFill>
        <p:spPr>
          <a:xfrm>
            <a:off x="109269" y="-5128"/>
            <a:ext cx="6668217" cy="4726029"/>
          </a:xfrm>
          <a:prstGeom prst="rect">
            <a:avLst/>
          </a:prstGeom>
        </p:spPr>
      </p:pic>
      <p:pic>
        <p:nvPicPr>
          <p:cNvPr id="4" name="Picture 4">
            <a:extLst>
              <a:ext uri="{FF2B5EF4-FFF2-40B4-BE49-F238E27FC236}">
                <a16:creationId xmlns:a16="http://schemas.microsoft.com/office/drawing/2014/main" id="{B6435CC9-78EE-405D-9CE1-632A074C49D0}"/>
              </a:ext>
            </a:extLst>
          </p:cNvPr>
          <p:cNvPicPr>
            <a:picLocks noChangeAspect="1"/>
          </p:cNvPicPr>
          <p:nvPr/>
        </p:nvPicPr>
        <p:blipFill>
          <a:blip r:embed="rId4"/>
          <a:stretch>
            <a:fillRect/>
          </a:stretch>
        </p:blipFill>
        <p:spPr>
          <a:xfrm>
            <a:off x="6837872" y="7982"/>
            <a:ext cx="5374256" cy="6856414"/>
          </a:xfrm>
          <a:prstGeom prst="rect">
            <a:avLst/>
          </a:prstGeom>
        </p:spPr>
      </p:pic>
      <p:sp>
        <p:nvSpPr>
          <p:cNvPr id="6" name="TextBox 5">
            <a:extLst>
              <a:ext uri="{FF2B5EF4-FFF2-40B4-BE49-F238E27FC236}">
                <a16:creationId xmlns:a16="http://schemas.microsoft.com/office/drawing/2014/main" id="{3681F75D-5074-4720-A053-0A4803AC203E}"/>
              </a:ext>
            </a:extLst>
          </p:cNvPr>
          <p:cNvSpPr txBox="1"/>
          <p:nvPr/>
        </p:nvSpPr>
        <p:spPr>
          <a:xfrm>
            <a:off x="1403230" y="5256362"/>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Calibri"/>
              </a:rPr>
              <a:t>Thank You</a:t>
            </a:r>
          </a:p>
        </p:txBody>
      </p:sp>
    </p:spTree>
    <p:extLst>
      <p:ext uri="{BB962C8B-B14F-4D97-AF65-F5344CB8AC3E}">
        <p14:creationId xmlns:p14="http://schemas.microsoft.com/office/powerpoint/2010/main" val="3631587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36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667E678-CA2C-4790-8B34-9212881C8D74}"/>
              </a:ext>
            </a:extLst>
          </p:cNvPr>
          <p:cNvSpPr>
            <a:spLocks noGrp="1"/>
          </p:cNvSpPr>
          <p:nvPr>
            <p:ph type="title"/>
          </p:nvPr>
        </p:nvSpPr>
        <p:spPr>
          <a:xfrm>
            <a:off x="524257" y="4767072"/>
            <a:ext cx="6019048" cy="1625210"/>
          </a:xfrm>
        </p:spPr>
        <p:txBody>
          <a:bodyPr>
            <a:normAutofit/>
          </a:bodyPr>
          <a:lstStyle/>
          <a:p>
            <a:pPr algn="r"/>
            <a:r>
              <a:rPr lang="en-US" dirty="0">
                <a:solidFill>
                  <a:srgbClr val="FFFFFF"/>
                </a:solidFill>
              </a:rPr>
              <a:t>What We Will Cover</a:t>
            </a:r>
          </a:p>
        </p:txBody>
      </p:sp>
      <p:pic>
        <p:nvPicPr>
          <p:cNvPr id="4" name="Picture 4">
            <a:extLst>
              <a:ext uri="{FF2B5EF4-FFF2-40B4-BE49-F238E27FC236}">
                <a16:creationId xmlns:a16="http://schemas.microsoft.com/office/drawing/2014/main" id="{8B408599-106E-418D-BD86-F1B4FB075029}"/>
              </a:ext>
            </a:extLst>
          </p:cNvPr>
          <p:cNvPicPr>
            <a:picLocks noChangeAspect="1"/>
          </p:cNvPicPr>
          <p:nvPr/>
        </p:nvPicPr>
        <p:blipFill rotWithShape="1">
          <a:blip r:embed="rId3"/>
          <a:srcRect l="47546" r="7488" b="1"/>
          <a:stretch/>
        </p:blipFill>
        <p:spPr>
          <a:xfrm>
            <a:off x="327547" y="321733"/>
            <a:ext cx="7058306" cy="4107392"/>
          </a:xfrm>
          <a:prstGeom prst="rect">
            <a:avLst/>
          </a:prstGeom>
        </p:spPr>
      </p:pic>
      <p:sp>
        <p:nvSpPr>
          <p:cNvPr id="14"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5D7F6BA-13A6-419C-AC5C-824CCE610C78}"/>
              </a:ext>
            </a:extLst>
          </p:cNvPr>
          <p:cNvSpPr>
            <a:spLocks noGrp="1"/>
          </p:cNvSpPr>
          <p:nvPr>
            <p:ph idx="1"/>
          </p:nvPr>
        </p:nvSpPr>
        <p:spPr>
          <a:xfrm>
            <a:off x="8029319" y="917725"/>
            <a:ext cx="3424739" cy="4852362"/>
          </a:xfrm>
        </p:spPr>
        <p:txBody>
          <a:bodyPr anchor="ctr">
            <a:normAutofit/>
          </a:bodyPr>
          <a:lstStyle/>
          <a:p>
            <a:r>
              <a:rPr lang="en-US" sz="2000" dirty="0">
                <a:solidFill>
                  <a:srgbClr val="FFFFFF"/>
                </a:solidFill>
              </a:rPr>
              <a:t>Clean Water Act §319 support for and role in urban projects</a:t>
            </a:r>
          </a:p>
          <a:p>
            <a:r>
              <a:rPr lang="en-US" sz="2000" dirty="0">
                <a:solidFill>
                  <a:srgbClr val="FFFFFF"/>
                </a:solidFill>
              </a:rPr>
              <a:t>Other opportunities for funding urban runoff/GI/LID projects</a:t>
            </a:r>
          </a:p>
          <a:p>
            <a:r>
              <a:rPr lang="en-US" sz="2000" dirty="0">
                <a:solidFill>
                  <a:srgbClr val="FFFFFF"/>
                </a:solidFill>
              </a:rPr>
              <a:t>Assessing eligibility for §319 funding</a:t>
            </a:r>
          </a:p>
          <a:p>
            <a:r>
              <a:rPr lang="en-US" sz="2000" dirty="0">
                <a:solidFill>
                  <a:srgbClr val="FFFFFF"/>
                </a:solidFill>
              </a:rPr>
              <a:t>Urban project Success Stories</a:t>
            </a:r>
          </a:p>
        </p:txBody>
      </p:sp>
    </p:spTree>
    <p:extLst>
      <p:ext uri="{BB962C8B-B14F-4D97-AF65-F5344CB8AC3E}">
        <p14:creationId xmlns:p14="http://schemas.microsoft.com/office/powerpoint/2010/main" val="3694681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nonpoint source pollution">
            <a:extLst>
              <a:ext uri="{FF2B5EF4-FFF2-40B4-BE49-F238E27FC236}">
                <a16:creationId xmlns:a16="http://schemas.microsoft.com/office/drawing/2014/main" id="{EE4050F3-BC4B-44EF-A2C8-B19B44CF6F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69" r="33281"/>
          <a:stretch/>
        </p:blipFill>
        <p:spPr bwMode="auto">
          <a:xfrm>
            <a:off x="6248400" y="0"/>
            <a:ext cx="5943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550C2DF-3A07-47AA-B13A-C00A6BCD7B39}"/>
              </a:ext>
            </a:extLst>
          </p:cNvPr>
          <p:cNvPicPr>
            <a:picLocks noChangeAspect="1"/>
          </p:cNvPicPr>
          <p:nvPr/>
        </p:nvPicPr>
        <p:blipFill rotWithShape="1">
          <a:blip r:embed="rId4"/>
          <a:srcRect l="15848" r="23513"/>
          <a:stretch/>
        </p:blipFill>
        <p:spPr>
          <a:xfrm>
            <a:off x="0" y="0"/>
            <a:ext cx="6239439" cy="6858000"/>
          </a:xfrm>
          <a:prstGeom prst="rect">
            <a:avLst/>
          </a:prstGeom>
        </p:spPr>
      </p:pic>
      <p:sp>
        <p:nvSpPr>
          <p:cNvPr id="15" name="Rectangle 3">
            <a:extLst>
              <a:ext uri="{FF2B5EF4-FFF2-40B4-BE49-F238E27FC236}">
                <a16:creationId xmlns:a16="http://schemas.microsoft.com/office/drawing/2014/main" id="{01966EEF-BD12-4609-BCC3-47870B95DAC0}"/>
              </a:ext>
            </a:extLst>
          </p:cNvPr>
          <p:cNvSpPr txBox="1">
            <a:spLocks noChangeArrowheads="1"/>
          </p:cNvSpPr>
          <p:nvPr/>
        </p:nvSpPr>
        <p:spPr>
          <a:xfrm>
            <a:off x="834075" y="1867494"/>
            <a:ext cx="4763654" cy="3940009"/>
          </a:xfrm>
          <a:prstGeom prst="rect">
            <a:avLst/>
          </a:prstGeom>
          <a:solidFill>
            <a:schemeClr val="bg2">
              <a:alpha val="68000"/>
            </a:schemeClr>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475"/>
              <a:t>‘Point sources’ regulated under CWA</a:t>
            </a:r>
            <a:endParaRPr lang="en-US" sz="2175"/>
          </a:p>
          <a:p>
            <a:pPr marL="342900" indent="-342900">
              <a:buFont typeface="Arial" panose="020B0604020202020204" pitchFamily="34" charset="0"/>
              <a:buChar char="•"/>
            </a:pPr>
            <a:r>
              <a:rPr lang="en-US" sz="2325" b="0"/>
              <a:t>Any “discernable, confined and discrete conveyance including…any pipe, ditch, channel…[etc] from which pollutants are or may be discharged”</a:t>
            </a:r>
          </a:p>
          <a:p>
            <a:pPr marL="342900" indent="-342900">
              <a:buFont typeface="Arial" panose="020B0604020202020204" pitchFamily="34" charset="0"/>
              <a:buChar char="•"/>
            </a:pPr>
            <a:r>
              <a:rPr lang="en-US" sz="2325" b="0"/>
              <a:t>Discharges must be regulated in a manner consistent with state/tribal WQS, e.g., NDPDES permits</a:t>
            </a:r>
          </a:p>
        </p:txBody>
      </p:sp>
      <p:sp>
        <p:nvSpPr>
          <p:cNvPr id="16" name="Content Placeholder 2">
            <a:extLst>
              <a:ext uri="{FF2B5EF4-FFF2-40B4-BE49-F238E27FC236}">
                <a16:creationId xmlns:a16="http://schemas.microsoft.com/office/drawing/2014/main" id="{457B1210-473D-4BAD-B8A2-412CA251A31C}"/>
              </a:ext>
            </a:extLst>
          </p:cNvPr>
          <p:cNvSpPr>
            <a:spLocks noGrp="1"/>
          </p:cNvSpPr>
          <p:nvPr>
            <p:ph sz="half" idx="2"/>
          </p:nvPr>
        </p:nvSpPr>
        <p:spPr>
          <a:xfrm>
            <a:off x="6564869" y="2059855"/>
            <a:ext cx="4793056" cy="3940009"/>
          </a:xfrm>
          <a:solidFill>
            <a:schemeClr val="bg2">
              <a:alpha val="68000"/>
            </a:schemeClr>
          </a:solidFill>
        </p:spPr>
        <p:txBody>
          <a:bodyPr vert="horz" lIns="91440" tIns="45720" rIns="91440" bIns="45720" rtlCol="0" anchor="t">
            <a:normAutofit lnSpcReduction="10000"/>
          </a:bodyPr>
          <a:lstStyle/>
          <a:p>
            <a:pPr marL="0" indent="0">
              <a:buNone/>
            </a:pPr>
            <a:r>
              <a:rPr lang="en-US" sz="2450" b="1"/>
              <a:t>‘Nonpoint sources’ not regulated or specifically defined</a:t>
            </a:r>
            <a:endParaRPr lang="en-US" sz="2450"/>
          </a:p>
          <a:p>
            <a:pPr lvl="1"/>
            <a:r>
              <a:rPr lang="en-US" sz="2325"/>
              <a:t>Any source of water pollution that doesn’t meet point source definition  </a:t>
            </a:r>
          </a:p>
          <a:p>
            <a:pPr lvl="1"/>
            <a:r>
              <a:rPr lang="en-US" sz="2325"/>
              <a:t>Polluted runoff from rain or snowmelt carrying natural and anthropogenic pollutants to waters</a:t>
            </a:r>
          </a:p>
          <a:p>
            <a:pPr lvl="1"/>
            <a:r>
              <a:rPr lang="en-US" sz="2325">
                <a:cs typeface="Times New Roman" panose="02020603050405020304" pitchFamily="18" charset="0"/>
              </a:rPr>
              <a:t>Includes: agriculture stormwater discharge and irrigation return flows</a:t>
            </a:r>
          </a:p>
          <a:p>
            <a:pPr lvl="1"/>
            <a:endParaRPr lang="en-US" sz="2175"/>
          </a:p>
          <a:p>
            <a:endParaRPr lang="en-US"/>
          </a:p>
        </p:txBody>
      </p:sp>
      <p:sp>
        <p:nvSpPr>
          <p:cNvPr id="21" name="Rectangle 2">
            <a:extLst>
              <a:ext uri="{FF2B5EF4-FFF2-40B4-BE49-F238E27FC236}">
                <a16:creationId xmlns:a16="http://schemas.microsoft.com/office/drawing/2014/main" id="{A6EF1A26-BDC7-4745-8706-9C4E0BF52A78}"/>
              </a:ext>
            </a:extLst>
          </p:cNvPr>
          <p:cNvSpPr txBox="1">
            <a:spLocks noChangeArrowheads="1"/>
          </p:cNvSpPr>
          <p:nvPr/>
        </p:nvSpPr>
        <p:spPr>
          <a:xfrm>
            <a:off x="834076" y="729746"/>
            <a:ext cx="10523850" cy="858252"/>
          </a:xfrm>
          <a:prstGeom prst="rect">
            <a:avLst/>
          </a:prstGeom>
          <a:solidFill>
            <a:schemeClr val="bg1">
              <a:alpha val="6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Definitions under the Clean Water Act </a:t>
            </a:r>
          </a:p>
        </p:txBody>
      </p:sp>
      <p:sp>
        <p:nvSpPr>
          <p:cNvPr id="3" name="TextBox 2">
            <a:extLst>
              <a:ext uri="{FF2B5EF4-FFF2-40B4-BE49-F238E27FC236}">
                <a16:creationId xmlns:a16="http://schemas.microsoft.com/office/drawing/2014/main" id="{B50A3865-9DDA-47AC-BD64-B5499600CC5B}"/>
              </a:ext>
            </a:extLst>
          </p:cNvPr>
          <p:cNvSpPr txBox="1"/>
          <p:nvPr/>
        </p:nvSpPr>
        <p:spPr>
          <a:xfrm>
            <a:off x="200588" y="6408306"/>
            <a:ext cx="5838261" cy="261610"/>
          </a:xfrm>
          <a:prstGeom prst="rect">
            <a:avLst/>
          </a:prstGeom>
          <a:noFill/>
        </p:spPr>
        <p:txBody>
          <a:bodyPr wrap="square" rtlCol="0">
            <a:spAutoFit/>
          </a:bodyPr>
          <a:lstStyle/>
          <a:p>
            <a:r>
              <a:rPr lang="en-US" sz="1100">
                <a:hlinkClick r:id="rId5"/>
              </a:rPr>
              <a:t>https://www.nationalgeographic.org/encyclopedia/point-source-and-nonpoint-sources-pollution/</a:t>
            </a:r>
            <a:r>
              <a:rPr lang="en-US" sz="1100"/>
              <a:t> </a:t>
            </a:r>
          </a:p>
        </p:txBody>
      </p:sp>
      <p:sp>
        <p:nvSpPr>
          <p:cNvPr id="5" name="TextBox 4">
            <a:extLst>
              <a:ext uri="{FF2B5EF4-FFF2-40B4-BE49-F238E27FC236}">
                <a16:creationId xmlns:a16="http://schemas.microsoft.com/office/drawing/2014/main" id="{8C34BC74-D50A-4430-84EB-8729B42FD25E}"/>
              </a:ext>
            </a:extLst>
          </p:cNvPr>
          <p:cNvSpPr txBox="1"/>
          <p:nvPr/>
        </p:nvSpPr>
        <p:spPr>
          <a:xfrm>
            <a:off x="6440027" y="6396715"/>
            <a:ext cx="5943600" cy="261610"/>
          </a:xfrm>
          <a:prstGeom prst="rect">
            <a:avLst/>
          </a:prstGeom>
          <a:noFill/>
        </p:spPr>
        <p:txBody>
          <a:bodyPr wrap="square" rtlCol="0">
            <a:spAutoFit/>
          </a:bodyPr>
          <a:lstStyle/>
          <a:p>
            <a:r>
              <a:rPr lang="en-US" sz="1100">
                <a:hlinkClick r:id="rId6"/>
              </a:rPr>
              <a:t>https://adventuresportsjournal.com/nonpoint-source-pollution/</a:t>
            </a:r>
            <a:endParaRPr lang="en-US" sz="1100"/>
          </a:p>
        </p:txBody>
      </p:sp>
    </p:spTree>
    <p:extLst>
      <p:ext uri="{BB962C8B-B14F-4D97-AF65-F5344CB8AC3E}">
        <p14:creationId xmlns:p14="http://schemas.microsoft.com/office/powerpoint/2010/main" val="2170156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95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054EA73-CFB8-40CF-AE37-A5CE625DB572}"/>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The Importance of NPS Work in Urban Areas</a:t>
            </a:r>
          </a:p>
        </p:txBody>
      </p:sp>
      <p:pic>
        <p:nvPicPr>
          <p:cNvPr id="4" name="Picture 4">
            <a:extLst>
              <a:ext uri="{FF2B5EF4-FFF2-40B4-BE49-F238E27FC236}">
                <a16:creationId xmlns:a16="http://schemas.microsoft.com/office/drawing/2014/main" id="{A88CB04A-DE3A-43CB-9788-EB13E3AAB37A}"/>
              </a:ext>
            </a:extLst>
          </p:cNvPr>
          <p:cNvPicPr>
            <a:picLocks noChangeAspect="1"/>
          </p:cNvPicPr>
          <p:nvPr/>
        </p:nvPicPr>
        <p:blipFill rotWithShape="1">
          <a:blip r:embed="rId3"/>
          <a:srcRect r="1618" b="-1"/>
          <a:stretch/>
        </p:blipFill>
        <p:spPr>
          <a:xfrm>
            <a:off x="327547" y="321733"/>
            <a:ext cx="7058306"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FCDA2AD-A7A3-40C7-8BC2-96CA13AC31AE}"/>
              </a:ext>
            </a:extLst>
          </p:cNvPr>
          <p:cNvSpPr>
            <a:spLocks noGrp="1"/>
          </p:cNvSpPr>
          <p:nvPr>
            <p:ph idx="1"/>
          </p:nvPr>
        </p:nvSpPr>
        <p:spPr>
          <a:xfrm>
            <a:off x="8029319" y="917725"/>
            <a:ext cx="3424739" cy="4852362"/>
          </a:xfrm>
        </p:spPr>
        <p:txBody>
          <a:bodyPr anchor="ctr">
            <a:normAutofit/>
          </a:bodyPr>
          <a:lstStyle/>
          <a:p>
            <a:pPr marL="0" indent="0">
              <a:buNone/>
            </a:pPr>
            <a:endParaRPr lang="en-US" sz="1700" dirty="0">
              <a:solidFill>
                <a:srgbClr val="FFFFFF"/>
              </a:solidFill>
              <a:cs typeface="Calibri"/>
            </a:endParaRPr>
          </a:p>
          <a:p>
            <a:r>
              <a:rPr lang="en-US" sz="2400" dirty="0">
                <a:solidFill>
                  <a:srgbClr val="FFFFFF"/>
                </a:solidFill>
              </a:rPr>
              <a:t>An array of valuable NPS projects are funded by §319 in urban areas</a:t>
            </a:r>
          </a:p>
          <a:p>
            <a:endParaRPr lang="en-US" sz="1700" dirty="0">
              <a:solidFill>
                <a:srgbClr val="FFFFFF"/>
              </a:solidFill>
            </a:endParaRPr>
          </a:p>
          <a:p>
            <a:r>
              <a:rPr lang="en-US" sz="2400" dirty="0">
                <a:solidFill>
                  <a:srgbClr val="FFFFFF"/>
                </a:solidFill>
              </a:rPr>
              <a:t>These can be complemented by other funding sources that may better fit any given project </a:t>
            </a:r>
            <a:endParaRPr lang="en-US" sz="2100" dirty="0">
              <a:solidFill>
                <a:srgbClr val="FFFFFF"/>
              </a:solidFill>
            </a:endParaRPr>
          </a:p>
        </p:txBody>
      </p:sp>
    </p:spTree>
    <p:extLst>
      <p:ext uri="{BB962C8B-B14F-4D97-AF65-F5344CB8AC3E}">
        <p14:creationId xmlns:p14="http://schemas.microsoft.com/office/powerpoint/2010/main" val="1024416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4720" y="92959"/>
            <a:ext cx="12311015" cy="6526781"/>
          </a:xfrm>
          <a:prstGeom prst="rect">
            <a:avLst/>
          </a:prstGeom>
        </p:spPr>
      </p:pic>
      <p:sp>
        <p:nvSpPr>
          <p:cNvPr id="4" name="Slide Number Placeholder 3"/>
          <p:cNvSpPr>
            <a:spLocks noGrp="1"/>
          </p:cNvSpPr>
          <p:nvPr>
            <p:ph type="sldNum" sz="quarter" idx="12"/>
          </p:nvPr>
        </p:nvSpPr>
        <p:spPr/>
        <p:txBody>
          <a:bodyPr/>
          <a:lstStyle/>
          <a:p>
            <a:fld id="{0771664A-B5F5-4BC2-9651-31D69EE5725F}" type="slidenum">
              <a:rPr lang="en-US" smtClean="0"/>
              <a:pPr/>
              <a:t>5</a:t>
            </a:fld>
            <a:endParaRPr lang="en-US"/>
          </a:p>
        </p:txBody>
      </p:sp>
      <p:sp>
        <p:nvSpPr>
          <p:cNvPr id="5" name="Rounded Rectangle 4"/>
          <p:cNvSpPr/>
          <p:nvPr/>
        </p:nvSpPr>
        <p:spPr>
          <a:xfrm>
            <a:off x="8229600" y="1690690"/>
            <a:ext cx="2362200" cy="158591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6"/>
          <p:cNvSpPr txBox="1"/>
          <p:nvPr/>
        </p:nvSpPr>
        <p:spPr>
          <a:xfrm>
            <a:off x="3124200" y="502761"/>
            <a:ext cx="5638800" cy="492443"/>
          </a:xfrm>
          <a:prstGeom prst="rect">
            <a:avLst/>
          </a:prstGeom>
        </p:spPr>
        <p:txBody>
          <a:bodyPr vert="horz" wrap="square" lIns="0" tIns="0" rIns="0" bIns="0" rtlCol="0">
            <a:spAutoFit/>
          </a:bodyPr>
          <a:lstStyle/>
          <a:p>
            <a:pPr marL="12700"/>
            <a:r>
              <a:rPr lang="en-US" sz="3200" spc="-305">
                <a:solidFill>
                  <a:srgbClr val="004068"/>
                </a:solidFill>
                <a:latin typeface="Calibri"/>
                <a:cs typeface="Calibri"/>
              </a:rPr>
              <a:t>Section  319  Projects by Type 2008-2013</a:t>
            </a:r>
            <a:endParaRPr sz="3200">
              <a:latin typeface="Calibri"/>
              <a:cs typeface="Calibri"/>
            </a:endParaRPr>
          </a:p>
        </p:txBody>
      </p:sp>
    </p:spTree>
    <p:extLst>
      <p:ext uri="{BB962C8B-B14F-4D97-AF65-F5344CB8AC3E}">
        <p14:creationId xmlns:p14="http://schemas.microsoft.com/office/powerpoint/2010/main" val="1416253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4990" y="5790959"/>
            <a:ext cx="5973411" cy="1067041"/>
          </a:xfrm>
          <a:prstGeom prst="rect">
            <a:avLst/>
          </a:prstGeom>
          <a:solidFill>
            <a:srgbClr val="E5E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6933" y="731375"/>
            <a:ext cx="5971468" cy="1035431"/>
          </a:xfrm>
          <a:prstGeom prst="rect">
            <a:avLst/>
          </a:prstGeom>
          <a:solidFill>
            <a:srgbClr val="E5E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641431" y="208156"/>
            <a:ext cx="5669903" cy="954107"/>
          </a:xfrm>
          <a:prstGeom prst="rect">
            <a:avLst/>
          </a:prstGeom>
          <a:noFill/>
        </p:spPr>
        <p:txBody>
          <a:bodyPr wrap="square" rtlCol="0">
            <a:spAutoFit/>
          </a:bodyPr>
          <a:lstStyle/>
          <a:p>
            <a:r>
              <a:rPr lang="en-US" sz="2800" dirty="0"/>
              <a:t>Urban §319 Investment by Project Type (2008-2013) </a:t>
            </a:r>
          </a:p>
        </p:txBody>
      </p:sp>
      <p:sp>
        <p:nvSpPr>
          <p:cNvPr id="7" name="TextBox 6"/>
          <p:cNvSpPr txBox="1"/>
          <p:nvPr/>
        </p:nvSpPr>
        <p:spPr>
          <a:xfrm>
            <a:off x="452072" y="236430"/>
            <a:ext cx="4289316" cy="523220"/>
          </a:xfrm>
          <a:prstGeom prst="rect">
            <a:avLst/>
          </a:prstGeom>
          <a:noFill/>
        </p:spPr>
        <p:txBody>
          <a:bodyPr wrap="none" rtlCol="0">
            <a:spAutoFit/>
          </a:bodyPr>
          <a:lstStyle/>
          <a:p>
            <a:r>
              <a:rPr lang="en-US" sz="2800" dirty="0"/>
              <a:t>Land use (NLCD and Census)</a:t>
            </a:r>
          </a:p>
        </p:txBody>
      </p:sp>
      <p:grpSp>
        <p:nvGrpSpPr>
          <p:cNvPr id="5" name="Group 4">
            <a:extLst>
              <a:ext uri="{FF2B5EF4-FFF2-40B4-BE49-F238E27FC236}">
                <a16:creationId xmlns:a16="http://schemas.microsoft.com/office/drawing/2014/main" id="{54557EF4-F477-4A71-A066-E2AF03A59A97}"/>
              </a:ext>
            </a:extLst>
          </p:cNvPr>
          <p:cNvGrpSpPr/>
          <p:nvPr/>
        </p:nvGrpSpPr>
        <p:grpSpPr>
          <a:xfrm>
            <a:off x="16103" y="1208757"/>
            <a:ext cx="6319668" cy="5424517"/>
            <a:chOff x="16103" y="1208757"/>
            <a:chExt cx="6319668" cy="5424517"/>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613" t="7118"/>
            <a:stretch/>
          </p:blipFill>
          <p:spPr>
            <a:xfrm>
              <a:off x="16103" y="1208757"/>
              <a:ext cx="6319668" cy="5424517"/>
            </a:xfrm>
            <a:prstGeom prst="rect">
              <a:avLst/>
            </a:prstGeom>
          </p:spPr>
        </p:pic>
        <p:sp>
          <p:nvSpPr>
            <p:cNvPr id="3" name="Rectangle 2">
              <a:extLst>
                <a:ext uri="{FF2B5EF4-FFF2-40B4-BE49-F238E27FC236}">
                  <a16:creationId xmlns:a16="http://schemas.microsoft.com/office/drawing/2014/main" id="{474044C1-6D23-4A6F-895A-857EA3B90CC2}"/>
                </a:ext>
              </a:extLst>
            </p:cNvPr>
            <p:cNvSpPr/>
            <p:nvPr/>
          </p:nvSpPr>
          <p:spPr>
            <a:xfrm>
              <a:off x="3571539" y="4926634"/>
              <a:ext cx="505609" cy="164561"/>
            </a:xfrm>
            <a:prstGeom prst="rect">
              <a:avLst/>
            </a:prstGeom>
            <a:solidFill>
              <a:srgbClr val="E5E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94C618E-8BBA-4111-BCD5-B465F4BFC6BC}"/>
                </a:ext>
              </a:extLst>
            </p:cNvPr>
            <p:cNvSpPr txBox="1"/>
            <p:nvPr/>
          </p:nvSpPr>
          <p:spPr>
            <a:xfrm>
              <a:off x="4852989" y="4859923"/>
              <a:ext cx="1277679" cy="253916"/>
            </a:xfrm>
            <a:prstGeom prst="rect">
              <a:avLst/>
            </a:prstGeom>
            <a:noFill/>
          </p:spPr>
          <p:txBody>
            <a:bodyPr wrap="square" rtlCol="0">
              <a:spAutoFit/>
            </a:bodyPr>
            <a:lstStyle/>
            <a:p>
              <a:r>
                <a:rPr lang="en-US" sz="1000" dirty="0">
                  <a:solidFill>
                    <a:schemeClr val="bg2">
                      <a:lumMod val="25000"/>
                    </a:schemeClr>
                  </a:solidFill>
                  <a:latin typeface="Calibri Light" panose="020F0302020204030204" pitchFamily="34" charset="0"/>
                  <a:cs typeface="Calibri Light" panose="020F0302020204030204" pitchFamily="34" charset="0"/>
                </a:rPr>
                <a:t>(Shown as Outline)</a:t>
              </a:r>
            </a:p>
          </p:txBody>
        </p:sp>
      </p:gr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8401" y="1171312"/>
            <a:ext cx="6186666" cy="5499406"/>
          </a:xfrm>
          <a:prstGeom prst="rect">
            <a:avLst/>
          </a:prstGeom>
        </p:spPr>
      </p:pic>
    </p:spTree>
    <p:extLst>
      <p:ext uri="{BB962C8B-B14F-4D97-AF65-F5344CB8AC3E}">
        <p14:creationId xmlns:p14="http://schemas.microsoft.com/office/powerpoint/2010/main" val="2974519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95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054EA73-CFB8-40CF-AE37-A5CE625DB572}"/>
              </a:ext>
            </a:extLst>
          </p:cNvPr>
          <p:cNvSpPr>
            <a:spLocks noGrp="1"/>
          </p:cNvSpPr>
          <p:nvPr>
            <p:ph type="title"/>
          </p:nvPr>
        </p:nvSpPr>
        <p:spPr>
          <a:xfrm>
            <a:off x="524256" y="4767072"/>
            <a:ext cx="6594189" cy="1625210"/>
          </a:xfrm>
        </p:spPr>
        <p:txBody>
          <a:bodyPr>
            <a:normAutofit/>
          </a:bodyPr>
          <a:lstStyle/>
          <a:p>
            <a:pPr algn="ctr"/>
            <a:r>
              <a:rPr lang="en-US" dirty="0">
                <a:solidFill>
                  <a:srgbClr val="FFFFFF"/>
                </a:solidFill>
                <a:cs typeface="Calibri Light"/>
              </a:rPr>
              <a:t>Funding Options for</a:t>
            </a:r>
            <a:br>
              <a:rPr lang="en-US" dirty="0">
                <a:solidFill>
                  <a:srgbClr val="FFFFFF"/>
                </a:solidFill>
                <a:cs typeface="Calibri Light"/>
              </a:rPr>
            </a:br>
            <a:r>
              <a:rPr lang="en-US" dirty="0">
                <a:solidFill>
                  <a:srgbClr val="FFFFFF"/>
                </a:solidFill>
                <a:cs typeface="Calibri Light"/>
              </a:rPr>
              <a:t> Urban NPS Projects </a:t>
            </a:r>
            <a:endParaRPr lang="en-US" dirty="0"/>
          </a:p>
        </p:txBody>
      </p:sp>
      <p:pic>
        <p:nvPicPr>
          <p:cNvPr id="4" name="Picture 4" descr="parkinglot oregon.jpg">
            <a:extLst>
              <a:ext uri="{FF2B5EF4-FFF2-40B4-BE49-F238E27FC236}">
                <a16:creationId xmlns:a16="http://schemas.microsoft.com/office/drawing/2014/main" id="{A88CB04A-DE3A-43CB-9788-EB13E3AAB37A}"/>
              </a:ext>
            </a:extLst>
          </p:cNvPr>
          <p:cNvPicPr>
            <a:picLocks noChangeAspect="1"/>
          </p:cNvPicPr>
          <p:nvPr/>
        </p:nvPicPr>
        <p:blipFill rotWithShape="1">
          <a:blip r:embed="rId3"/>
          <a:srcRect r="1618" b="-1"/>
          <a:stretch/>
        </p:blipFill>
        <p:spPr>
          <a:xfrm>
            <a:off x="327547" y="355969"/>
            <a:ext cx="7058306" cy="4038919"/>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FCDA2AD-A7A3-40C7-8BC2-96CA13AC31AE}"/>
              </a:ext>
            </a:extLst>
          </p:cNvPr>
          <p:cNvSpPr>
            <a:spLocks noGrp="1"/>
          </p:cNvSpPr>
          <p:nvPr>
            <p:ph idx="1"/>
          </p:nvPr>
        </p:nvSpPr>
        <p:spPr>
          <a:xfrm>
            <a:off x="7790883" y="496488"/>
            <a:ext cx="3823155" cy="5294711"/>
          </a:xfrm>
        </p:spPr>
        <p:txBody>
          <a:bodyPr anchor="ctr">
            <a:normAutofit/>
          </a:bodyPr>
          <a:lstStyle/>
          <a:p>
            <a:pPr marL="0" indent="0">
              <a:buNone/>
            </a:pPr>
            <a:endParaRPr lang="en-US" sz="1600" dirty="0">
              <a:solidFill>
                <a:srgbClr val="FFFFFF"/>
              </a:solidFill>
              <a:cs typeface="Calibri"/>
            </a:endParaRPr>
          </a:p>
          <a:p>
            <a:pPr marL="0" indent="0">
              <a:buNone/>
            </a:pPr>
            <a:r>
              <a:rPr lang="en-US" sz="2400" dirty="0">
                <a:solidFill>
                  <a:srgbClr val="FFFFFF"/>
                </a:solidFill>
                <a:cs typeface="Calibri"/>
              </a:rPr>
              <a:t>Multiple funding sources can be leveraged with </a:t>
            </a:r>
            <a:r>
              <a:rPr lang="en-US" sz="2400" dirty="0">
                <a:solidFill>
                  <a:srgbClr val="FFFFFF"/>
                </a:solidFill>
              </a:rPr>
              <a:t>§319 </a:t>
            </a:r>
            <a:r>
              <a:rPr lang="en-US" sz="2400" dirty="0">
                <a:solidFill>
                  <a:srgbClr val="FFFFFF"/>
                </a:solidFill>
                <a:cs typeface="Calibri"/>
              </a:rPr>
              <a:t> funds in urban areas</a:t>
            </a:r>
            <a:endParaRPr lang="en-US" sz="1700" dirty="0">
              <a:solidFill>
                <a:srgbClr val="FFFFFF"/>
              </a:solidFill>
            </a:endParaRPr>
          </a:p>
          <a:p>
            <a:r>
              <a:rPr lang="en-US" sz="2400" dirty="0">
                <a:solidFill>
                  <a:srgbClr val="FFFFFF"/>
                </a:solidFill>
                <a:cs typeface="Calibri"/>
              </a:rPr>
              <a:t>State Revolving Fund (SRF)</a:t>
            </a:r>
          </a:p>
          <a:p>
            <a:r>
              <a:rPr lang="en-US" sz="2400" dirty="0">
                <a:solidFill>
                  <a:srgbClr val="FFFFFF"/>
                </a:solidFill>
                <a:cs typeface="Calibri"/>
              </a:rPr>
              <a:t>Other infrastructure funding </a:t>
            </a:r>
          </a:p>
          <a:p>
            <a:r>
              <a:rPr lang="en-US" sz="2400" dirty="0">
                <a:solidFill>
                  <a:srgbClr val="FFFFFF"/>
                </a:solidFill>
                <a:cs typeface="Calibri"/>
              </a:rPr>
              <a:t>FEMA – Hazard Mitigation</a:t>
            </a:r>
            <a:r>
              <a:rPr lang="en-US" sz="1600" dirty="0">
                <a:solidFill>
                  <a:srgbClr val="FFFFFF"/>
                </a:solidFill>
                <a:cs typeface="Calibri"/>
              </a:rPr>
              <a:t> </a:t>
            </a:r>
          </a:p>
          <a:p>
            <a:pPr marL="0" indent="0">
              <a:buNone/>
            </a:pPr>
            <a:endParaRPr lang="en-US" sz="1600" dirty="0">
              <a:solidFill>
                <a:srgbClr val="FFFFFF"/>
              </a:solidFill>
              <a:cs typeface="Calibri"/>
            </a:endParaRPr>
          </a:p>
          <a:p>
            <a:endParaRPr lang="en-US" sz="1600" dirty="0">
              <a:solidFill>
                <a:srgbClr val="FFFFFF"/>
              </a:solidFill>
              <a:cs typeface="Calibri"/>
            </a:endParaRPr>
          </a:p>
        </p:txBody>
      </p:sp>
    </p:spTree>
    <p:extLst>
      <p:ext uri="{BB962C8B-B14F-4D97-AF65-F5344CB8AC3E}">
        <p14:creationId xmlns:p14="http://schemas.microsoft.com/office/powerpoint/2010/main" val="696383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A5F0B">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3D84687-8B07-4059-BCD6-80331B9E2479}"/>
              </a:ext>
            </a:extLst>
          </p:cNvPr>
          <p:cNvSpPr>
            <a:spLocks noGrp="1"/>
          </p:cNvSpPr>
          <p:nvPr>
            <p:ph type="title"/>
          </p:nvPr>
        </p:nvSpPr>
        <p:spPr>
          <a:xfrm>
            <a:off x="1507473" y="4741528"/>
            <a:ext cx="5571744" cy="1625210"/>
          </a:xfrm>
        </p:spPr>
        <p:txBody>
          <a:bodyPr vert="horz" lIns="91440" tIns="45720" rIns="91440" bIns="45720" rtlCol="0" anchor="ctr">
            <a:normAutofit/>
          </a:bodyPr>
          <a:lstStyle/>
          <a:p>
            <a:r>
              <a:rPr lang="en-US" sz="3600" dirty="0">
                <a:solidFill>
                  <a:srgbClr val="FFFFFF"/>
                </a:solidFill>
              </a:rPr>
              <a:t>Potential Funding Sources</a:t>
            </a:r>
          </a:p>
        </p:txBody>
      </p:sp>
      <p:pic>
        <p:nvPicPr>
          <p:cNvPr id="5" name="Picture 4">
            <a:extLst>
              <a:ext uri="{FF2B5EF4-FFF2-40B4-BE49-F238E27FC236}">
                <a16:creationId xmlns:a16="http://schemas.microsoft.com/office/drawing/2014/main" id="{6E292D93-FF24-4506-97C1-9E256F5C25D5}"/>
              </a:ext>
            </a:extLst>
          </p:cNvPr>
          <p:cNvPicPr>
            <a:picLocks noChangeAspect="1"/>
          </p:cNvPicPr>
          <p:nvPr/>
        </p:nvPicPr>
        <p:blipFill rotWithShape="1">
          <a:blip r:embed="rId3">
            <a:extLst>
              <a:ext uri="{28A0092B-C50C-407E-A947-70E740481C1C}">
                <a14:useLocalDpi xmlns:a14="http://schemas.microsoft.com/office/drawing/2010/main" val="0"/>
              </a:ext>
            </a:extLst>
          </a:blip>
          <a:srcRect l="82" t="4171" r="-82" b="42583"/>
          <a:stretch/>
        </p:blipFill>
        <p:spPr>
          <a:xfrm>
            <a:off x="327547" y="321733"/>
            <a:ext cx="7058306" cy="4107392"/>
          </a:xfrm>
          <a:prstGeom prst="rect">
            <a:avLst/>
          </a:prstGeom>
        </p:spPr>
      </p:pic>
      <p:sp>
        <p:nvSpPr>
          <p:cNvPr id="8"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3FD5C21-EA75-4A6C-BB85-189457F5BB6B}"/>
              </a:ext>
            </a:extLst>
          </p:cNvPr>
          <p:cNvSpPr txBox="1"/>
          <p:nvPr/>
        </p:nvSpPr>
        <p:spPr>
          <a:xfrm>
            <a:off x="7748337" y="691720"/>
            <a:ext cx="3872163" cy="5474557"/>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b="1">
                <a:solidFill>
                  <a:srgbClr val="FFFFFF"/>
                </a:solidFill>
              </a:rPr>
              <a:t>Clean Water SRF for Stormwater Management</a:t>
            </a:r>
          </a:p>
          <a:p>
            <a:pPr marL="742950" lvl="1" indent="-228600">
              <a:lnSpc>
                <a:spcPct val="90000"/>
              </a:lnSpc>
              <a:spcAft>
                <a:spcPts val="600"/>
              </a:spcAft>
              <a:buFont typeface="Arial" panose="020B0604020202020204" pitchFamily="34" charset="0"/>
              <a:buChar char="•"/>
            </a:pPr>
            <a:r>
              <a:rPr lang="en-US">
                <a:solidFill>
                  <a:srgbClr val="FFFFFF"/>
                </a:solidFill>
              </a:rPr>
              <a:t>Range of project types</a:t>
            </a:r>
          </a:p>
          <a:p>
            <a:pPr marL="742950" lvl="1" indent="-228600">
              <a:lnSpc>
                <a:spcPct val="90000"/>
              </a:lnSpc>
              <a:spcAft>
                <a:spcPts val="600"/>
              </a:spcAft>
              <a:buFont typeface="Arial" panose="020B0604020202020204" pitchFamily="34" charset="0"/>
              <a:buChar char="•"/>
            </a:pPr>
            <a:r>
              <a:rPr lang="en-US">
                <a:solidFill>
                  <a:srgbClr val="FFFFFF"/>
                </a:solidFill>
              </a:rPr>
              <a:t>Eligible groups include any public, private or non-profit entity that is addressing stormwater issues</a:t>
            </a:r>
          </a:p>
          <a:p>
            <a:pPr marL="742950" lvl="1" indent="-228600">
              <a:lnSpc>
                <a:spcPct val="90000"/>
              </a:lnSpc>
              <a:spcAft>
                <a:spcPts val="600"/>
              </a:spcAft>
              <a:buFont typeface="Arial" panose="020B0604020202020204" pitchFamily="34" charset="0"/>
              <a:buChar char="•"/>
            </a:pPr>
            <a:endParaRPr lang="en-US">
              <a:solidFill>
                <a:srgbClr val="FFFFFF"/>
              </a:solidFill>
            </a:endParaRPr>
          </a:p>
          <a:p>
            <a:pPr marL="285750" indent="-228600">
              <a:lnSpc>
                <a:spcPct val="90000"/>
              </a:lnSpc>
              <a:spcAft>
                <a:spcPts val="600"/>
              </a:spcAft>
              <a:buFont typeface="Arial" panose="020B0604020202020204" pitchFamily="34" charset="0"/>
              <a:buChar char="•"/>
            </a:pPr>
            <a:r>
              <a:rPr lang="en-US" sz="2000" b="1">
                <a:solidFill>
                  <a:srgbClr val="FFFFFF"/>
                </a:solidFill>
              </a:rPr>
              <a:t>FEMA Hazard Mitigation Grant Program</a:t>
            </a:r>
          </a:p>
          <a:p>
            <a:pPr marL="742950" lvl="1" indent="-228600">
              <a:lnSpc>
                <a:spcPct val="90000"/>
              </a:lnSpc>
              <a:spcAft>
                <a:spcPts val="600"/>
              </a:spcAft>
              <a:buFont typeface="Arial" panose="020B0604020202020204" pitchFamily="34" charset="0"/>
              <a:buChar char="•"/>
            </a:pPr>
            <a:r>
              <a:rPr lang="en-US" sz="2000">
                <a:solidFill>
                  <a:srgbClr val="FFFFFF"/>
                </a:solidFill>
              </a:rPr>
              <a:t>GI/LID projects</a:t>
            </a:r>
          </a:p>
          <a:p>
            <a:pPr marL="742950" lvl="1" indent="-228600">
              <a:lnSpc>
                <a:spcPct val="90000"/>
              </a:lnSpc>
              <a:spcAft>
                <a:spcPts val="600"/>
              </a:spcAft>
              <a:buFont typeface="Arial" panose="020B0604020202020204" pitchFamily="34" charset="0"/>
              <a:buChar char="•"/>
            </a:pPr>
            <a:r>
              <a:rPr lang="en-US" sz="2000">
                <a:solidFill>
                  <a:srgbClr val="FFFFFF"/>
                </a:solidFill>
              </a:rPr>
              <a:t>NPS projects may be eligible for FEMA funds when watershed and hazard mitigation plan goals align</a:t>
            </a:r>
          </a:p>
        </p:txBody>
      </p:sp>
    </p:spTree>
    <p:extLst>
      <p:ext uri="{BB962C8B-B14F-4D97-AF65-F5344CB8AC3E}">
        <p14:creationId xmlns:p14="http://schemas.microsoft.com/office/powerpoint/2010/main" val="3785387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30117-4FF4-40A2-B46B-FF07A565DD4C}"/>
              </a:ext>
            </a:extLst>
          </p:cNvPr>
          <p:cNvSpPr>
            <a:spLocks noGrp="1"/>
          </p:cNvSpPr>
          <p:nvPr>
            <p:ph type="title"/>
          </p:nvPr>
        </p:nvSpPr>
        <p:spPr>
          <a:xfrm>
            <a:off x="5438899" y="128220"/>
            <a:ext cx="5951822" cy="1155869"/>
          </a:xfrm>
        </p:spPr>
        <p:txBody>
          <a:bodyPr anchor="b">
            <a:normAutofit/>
          </a:bodyPr>
          <a:lstStyle/>
          <a:p>
            <a:r>
              <a:rPr lang="en-US" sz="3600" dirty="0"/>
              <a:t>§319 Program Guidelines for Urban Stormwater Runoff</a:t>
            </a:r>
          </a:p>
        </p:txBody>
      </p:sp>
      <p:pic>
        <p:nvPicPr>
          <p:cNvPr id="6" name="Picture 6">
            <a:extLst>
              <a:ext uri="{FF2B5EF4-FFF2-40B4-BE49-F238E27FC236}">
                <a16:creationId xmlns:a16="http://schemas.microsoft.com/office/drawing/2014/main" id="{E80BFBA1-FB8D-42EF-B34F-F76C9F164086}"/>
              </a:ext>
            </a:extLst>
          </p:cNvPr>
          <p:cNvPicPr>
            <a:picLocks noChangeAspect="1"/>
          </p:cNvPicPr>
          <p:nvPr/>
        </p:nvPicPr>
        <p:blipFill rotWithShape="1">
          <a:blip r:embed="rId3"/>
          <a:srcRect r="-3" b="19481"/>
          <a:stretch/>
        </p:blipFill>
        <p:spPr>
          <a:xfrm>
            <a:off x="414486" y="10"/>
            <a:ext cx="4257155" cy="2566267"/>
          </a:xfrm>
          <a:prstGeom prst="rect">
            <a:avLst/>
          </a:prstGeom>
        </p:spPr>
      </p:pic>
      <p:pic>
        <p:nvPicPr>
          <p:cNvPr id="4" name="Picture 4">
            <a:extLst>
              <a:ext uri="{FF2B5EF4-FFF2-40B4-BE49-F238E27FC236}">
                <a16:creationId xmlns:a16="http://schemas.microsoft.com/office/drawing/2014/main" id="{2155AABB-D2BC-4F52-85E2-AFA645DAAF2C}"/>
              </a:ext>
            </a:extLst>
          </p:cNvPr>
          <p:cNvPicPr>
            <a:picLocks noChangeAspect="1"/>
          </p:cNvPicPr>
          <p:nvPr/>
        </p:nvPicPr>
        <p:blipFill rotWithShape="1">
          <a:blip r:embed="rId4"/>
          <a:srcRect t="12561" r="3" b="12564"/>
          <a:stretch/>
        </p:blipFill>
        <p:spPr>
          <a:xfrm>
            <a:off x="414486" y="2743061"/>
            <a:ext cx="4257155" cy="4114939"/>
          </a:xfrm>
          <a:prstGeom prst="rect">
            <a:avLst/>
          </a:prstGeom>
        </p:spPr>
      </p:pic>
      <p:sp>
        <p:nvSpPr>
          <p:cNvPr id="3" name="Content Placeholder 2">
            <a:extLst>
              <a:ext uri="{FF2B5EF4-FFF2-40B4-BE49-F238E27FC236}">
                <a16:creationId xmlns:a16="http://schemas.microsoft.com/office/drawing/2014/main" id="{2E211816-E087-41FF-BA08-AED90BF565A5}"/>
              </a:ext>
            </a:extLst>
          </p:cNvPr>
          <p:cNvSpPr>
            <a:spLocks noGrp="1"/>
          </p:cNvSpPr>
          <p:nvPr>
            <p:ph idx="1"/>
          </p:nvPr>
        </p:nvSpPr>
        <p:spPr>
          <a:xfrm>
            <a:off x="4890099" y="1823099"/>
            <a:ext cx="6700218" cy="4801830"/>
          </a:xfrm>
        </p:spPr>
        <p:txBody>
          <a:bodyPr vert="horz" lIns="91440" tIns="45720" rIns="91440" bIns="45720" rtlCol="0" anchor="t">
            <a:normAutofit/>
          </a:bodyPr>
          <a:lstStyle/>
          <a:p>
            <a:pPr marL="0" indent="0">
              <a:buNone/>
            </a:pPr>
            <a:br>
              <a:rPr lang="en-US" sz="1600" dirty="0"/>
            </a:br>
            <a:endParaRPr lang="en-US" sz="1600" dirty="0"/>
          </a:p>
          <a:p>
            <a:pPr lvl="1"/>
            <a:r>
              <a:rPr lang="en-US" sz="1600" b="1" dirty="0"/>
              <a:t>Green stormwater infrastructure activities </a:t>
            </a:r>
            <a:endParaRPr lang="en-US" sz="1600" dirty="0">
              <a:cs typeface="Calibri"/>
            </a:endParaRPr>
          </a:p>
          <a:p>
            <a:pPr lvl="1"/>
            <a:r>
              <a:rPr lang="en-US" sz="1600" b="1" dirty="0"/>
              <a:t>Watershed Planning</a:t>
            </a:r>
            <a:endParaRPr lang="en-US" sz="1600" dirty="0">
              <a:cs typeface="Calibri"/>
            </a:endParaRPr>
          </a:p>
          <a:p>
            <a:pPr lvl="1"/>
            <a:r>
              <a:rPr lang="en-US" sz="1600" b="1" dirty="0"/>
              <a:t>Technical assistance </a:t>
            </a:r>
            <a:r>
              <a:rPr lang="en-US" sz="1600" dirty="0"/>
              <a:t>to state and local stormwater programs</a:t>
            </a:r>
            <a:endParaRPr lang="en-US" sz="1600" dirty="0">
              <a:cs typeface="Calibri"/>
            </a:endParaRPr>
          </a:p>
          <a:p>
            <a:pPr lvl="1"/>
            <a:r>
              <a:rPr lang="en-US" sz="1600" b="1" dirty="0"/>
              <a:t>Monitoring</a:t>
            </a:r>
            <a:r>
              <a:rPr lang="en-US" sz="1600" dirty="0"/>
              <a:t> needed to design and evaluate the effectiveness of implementation strategies</a:t>
            </a:r>
            <a:endParaRPr lang="en-US" sz="1600" dirty="0">
              <a:cs typeface="Calibri"/>
            </a:endParaRPr>
          </a:p>
          <a:p>
            <a:pPr lvl="1"/>
            <a:r>
              <a:rPr lang="en-US" sz="1600" b="1" dirty="0"/>
              <a:t>BMPs for pollution prevention, runoff control </a:t>
            </a:r>
            <a:r>
              <a:rPr lang="en-US" sz="1600" dirty="0"/>
              <a:t>(not permit-required)</a:t>
            </a:r>
            <a:endParaRPr lang="en-US" sz="1600" dirty="0">
              <a:cs typeface="Calibri"/>
            </a:endParaRPr>
          </a:p>
          <a:p>
            <a:pPr lvl="1"/>
            <a:r>
              <a:rPr lang="en-US" sz="1600" b="1" dirty="0"/>
              <a:t>Outreach and education</a:t>
            </a:r>
            <a:endParaRPr lang="en-US" sz="1600" dirty="0"/>
          </a:p>
          <a:p>
            <a:pPr lvl="1"/>
            <a:r>
              <a:rPr lang="en-US" sz="1600" b="1" dirty="0"/>
              <a:t>Technology transfer and training</a:t>
            </a:r>
            <a:endParaRPr lang="en-US" sz="1600" dirty="0">
              <a:cs typeface="Calibri"/>
            </a:endParaRPr>
          </a:p>
          <a:p>
            <a:pPr lvl="1"/>
            <a:r>
              <a:rPr lang="en-US" sz="1600" b="1" dirty="0"/>
              <a:t>Development and implementation of regulations, policies, and local ordinances </a:t>
            </a:r>
            <a:r>
              <a:rPr lang="en-US" sz="1600" dirty="0"/>
              <a:t> ( may apply to areas covered by NPDES permits, provided that the regulations, policies and ordinances apply to non-permitted areas as well.)</a:t>
            </a:r>
            <a:endParaRPr lang="en-US" sz="1600" dirty="0">
              <a:cs typeface="Calibri"/>
            </a:endParaRPr>
          </a:p>
          <a:p>
            <a:pPr lvl="1"/>
            <a:r>
              <a:rPr lang="en-US" sz="1600" b="1" dirty="0"/>
              <a:t>Stormwater projects occurring outside of the NPDES permit area</a:t>
            </a:r>
            <a:endParaRPr lang="en-US" sz="1600" dirty="0"/>
          </a:p>
        </p:txBody>
      </p:sp>
      <p:sp>
        <p:nvSpPr>
          <p:cNvPr id="5" name="TextBox 4">
            <a:extLst>
              <a:ext uri="{FF2B5EF4-FFF2-40B4-BE49-F238E27FC236}">
                <a16:creationId xmlns:a16="http://schemas.microsoft.com/office/drawing/2014/main" id="{95A265B9-7C07-418F-9F6C-CDCA704ADDD4}"/>
              </a:ext>
            </a:extLst>
          </p:cNvPr>
          <p:cNvSpPr txBox="1"/>
          <p:nvPr/>
        </p:nvSpPr>
        <p:spPr>
          <a:xfrm>
            <a:off x="6096000" y="1322761"/>
            <a:ext cx="373676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t>Generally Eligible Activities</a:t>
            </a:r>
          </a:p>
        </p:txBody>
      </p:sp>
    </p:spTree>
    <p:extLst>
      <p:ext uri="{BB962C8B-B14F-4D97-AF65-F5344CB8AC3E}">
        <p14:creationId xmlns:p14="http://schemas.microsoft.com/office/powerpoint/2010/main" val="34477733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97E88E72-73FA-4AE1-95B2-D422396CFCD0}">
  <ds:schemaRefs>
    <ds:schemaRef ds:uri="ESRI.ArcGIS.Mapping.OfficeIntegration.PowerPointInfo"/>
  </ds:schemaRefs>
</ds:datastoreItem>
</file>

<file path=customXml/itemProps10.xml><?xml version="1.0" encoding="utf-8"?>
<ds:datastoreItem xmlns:ds="http://schemas.openxmlformats.org/officeDocument/2006/customXml" ds:itemID="{044F38FA-15D1-4A54-89EA-0CC92A13FA1D}">
  <ds:schemaRefs>
    <ds:schemaRef ds:uri="ESRI.ArcGIS.Mapping.OfficeIntegration.PowerPointInfo"/>
  </ds:schemaRefs>
</ds:datastoreItem>
</file>

<file path=customXml/itemProps11.xml><?xml version="1.0" encoding="utf-8"?>
<ds:datastoreItem xmlns:ds="http://schemas.openxmlformats.org/officeDocument/2006/customXml" ds:itemID="{809D6A74-5F19-4B01-B75F-6D1D0786AEC9}">
  <ds:schemaRefs>
    <ds:schemaRef ds:uri="ESRI.ArcGIS.Mapping.OfficeIntegration.PowerPointInfo"/>
  </ds:schemaRefs>
</ds:datastoreItem>
</file>

<file path=customXml/itemProps12.xml><?xml version="1.0" encoding="utf-8"?>
<ds:datastoreItem xmlns:ds="http://schemas.openxmlformats.org/officeDocument/2006/customXml" ds:itemID="{ADFA4470-ACB5-4516-8CF5-68C0420E422C}">
  <ds:schemaRefs>
    <ds:schemaRef ds:uri="ESRI.ArcGIS.Mapping.OfficeIntegration.PowerPointInfo"/>
  </ds:schemaRefs>
</ds:datastoreItem>
</file>

<file path=customXml/itemProps13.xml><?xml version="1.0" encoding="utf-8"?>
<ds:datastoreItem xmlns:ds="http://schemas.openxmlformats.org/officeDocument/2006/customXml" ds:itemID="{205A1825-01A1-491E-AB32-9FCD91F57AA6}">
  <ds:schemaRefs>
    <ds:schemaRef ds:uri="ESRI.ArcGIS.Mapping.OfficeIntegration.PowerPointInfo"/>
  </ds:schemaRefs>
</ds:datastoreItem>
</file>

<file path=customXml/itemProps14.xml><?xml version="1.0" encoding="utf-8"?>
<ds:datastoreItem xmlns:ds="http://schemas.openxmlformats.org/officeDocument/2006/customXml" ds:itemID="{7FB8A78B-0B84-4802-A228-76A7069EF669}">
  <ds:schemaRefs>
    <ds:schemaRef ds:uri="ESRI.ArcGIS.Mapping.OfficeIntegration.PowerPointInfo"/>
  </ds:schemaRefs>
</ds:datastoreItem>
</file>

<file path=customXml/itemProps15.xml><?xml version="1.0" encoding="utf-8"?>
<ds:datastoreItem xmlns:ds="http://schemas.openxmlformats.org/officeDocument/2006/customXml" ds:itemID="{7B7A2FEF-DA78-4197-AD99-E45810281B66}">
  <ds:schemaRefs>
    <ds:schemaRef ds:uri="ESRI.ArcGIS.Mapping.OfficeIntegration.PowerPointInfo"/>
  </ds:schemaRefs>
</ds:datastoreItem>
</file>

<file path=customXml/itemProps16.xml><?xml version="1.0" encoding="utf-8"?>
<ds:datastoreItem xmlns:ds="http://schemas.openxmlformats.org/officeDocument/2006/customXml" ds:itemID="{C68982CB-9892-4BBB-B9DF-7FBF5E76CFBF}">
  <ds:schemaRefs>
    <ds:schemaRef ds:uri="ESRI.ArcGIS.Mapping.OfficeIntegration.PowerPointInfo"/>
  </ds:schemaRefs>
</ds:datastoreItem>
</file>

<file path=customXml/itemProps17.xml><?xml version="1.0" encoding="utf-8"?>
<ds:datastoreItem xmlns:ds="http://schemas.openxmlformats.org/officeDocument/2006/customXml" ds:itemID="{80FB0B2C-630D-447B-AF36-FC729C0C1547}">
  <ds:schemaRefs>
    <ds:schemaRef ds:uri="ESRI.ArcGIS.Mapping.OfficeIntegration.PowerPointInfo"/>
  </ds:schemaRefs>
</ds:datastoreItem>
</file>

<file path=customXml/itemProps18.xml><?xml version="1.0" encoding="utf-8"?>
<ds:datastoreItem xmlns:ds="http://schemas.openxmlformats.org/officeDocument/2006/customXml" ds:itemID="{AFA99CDD-D9D3-4422-8C6F-CE788CD8D060}">
  <ds:schemaRefs>
    <ds:schemaRef ds:uri="ESRI.ArcGIS.Mapping.OfficeIntegration.PowerPointInfo"/>
  </ds:schemaRefs>
</ds:datastoreItem>
</file>

<file path=customXml/itemProps19.xml><?xml version="1.0" encoding="utf-8"?>
<ds:datastoreItem xmlns:ds="http://schemas.openxmlformats.org/officeDocument/2006/customXml" ds:itemID="{06DD11E6-B428-4D56-BE04-039F9A90AC84}">
  <ds:schemaRefs>
    <ds:schemaRef ds:uri="ESRI.ArcGIS.Mapping.OfficeIntegration.PowerPointInfo"/>
  </ds:schemaRefs>
</ds:datastoreItem>
</file>

<file path=customXml/itemProps2.xml><?xml version="1.0" encoding="utf-8"?>
<ds:datastoreItem xmlns:ds="http://schemas.openxmlformats.org/officeDocument/2006/customXml" ds:itemID="{ECC9E21D-410F-415C-BB9D-372DBD153D7D}">
  <ds:schemaRefs>
    <ds:schemaRef ds:uri="ESRI.ArcGIS.Mapping.OfficeIntegration.PowerPointInfo"/>
  </ds:schemaRefs>
</ds:datastoreItem>
</file>

<file path=customXml/itemProps20.xml><?xml version="1.0" encoding="utf-8"?>
<ds:datastoreItem xmlns:ds="http://schemas.openxmlformats.org/officeDocument/2006/customXml" ds:itemID="{1AD81930-1041-483F-98C3-0BBA433646D9}">
  <ds:schemaRefs>
    <ds:schemaRef ds:uri="ESRI.ArcGIS.Mapping.OfficeIntegration.PowerPointInfo"/>
  </ds:schemaRefs>
</ds:datastoreItem>
</file>

<file path=customXml/itemProps21.xml><?xml version="1.0" encoding="utf-8"?>
<ds:datastoreItem xmlns:ds="http://schemas.openxmlformats.org/officeDocument/2006/customXml" ds:itemID="{007E1922-9BC9-4F8B-A38D-EB92448DF1EC}">
  <ds:schemaRefs>
    <ds:schemaRef ds:uri="ESRI.ArcGIS.Mapping.OfficeIntegration.PowerPointInfo"/>
  </ds:schemaRefs>
</ds:datastoreItem>
</file>

<file path=customXml/itemProps22.xml><?xml version="1.0" encoding="utf-8"?>
<ds:datastoreItem xmlns:ds="http://schemas.openxmlformats.org/officeDocument/2006/customXml" ds:itemID="{2650A3D0-0A43-4FCD-9FC2-78F85194785A}">
  <ds:schemaRefs>
    <ds:schemaRef ds:uri="ESRI.ArcGIS.Mapping.OfficeIntegration.PowerPointInfo"/>
  </ds:schemaRefs>
</ds:datastoreItem>
</file>

<file path=customXml/itemProps23.xml><?xml version="1.0" encoding="utf-8"?>
<ds:datastoreItem xmlns:ds="http://schemas.openxmlformats.org/officeDocument/2006/customXml" ds:itemID="{5D51716F-7AF5-4CD2-AA7F-51429B1FB1BB}">
  <ds:schemaRefs>
    <ds:schemaRef ds:uri="ESRI.ArcGIS.Mapping.OfficeIntegration.PowerPointInfo"/>
  </ds:schemaRefs>
</ds:datastoreItem>
</file>

<file path=customXml/itemProps24.xml><?xml version="1.0" encoding="utf-8"?>
<ds:datastoreItem xmlns:ds="http://schemas.openxmlformats.org/officeDocument/2006/customXml" ds:itemID="{C189C8FD-80AD-4C69-AE6E-FAE3750EED33}">
  <ds:schemaRefs>
    <ds:schemaRef ds:uri="ESRI.ArcGIS.Mapping.OfficeIntegration.PowerPointInfo"/>
  </ds:schemaRefs>
</ds:datastoreItem>
</file>

<file path=customXml/itemProps25.xml><?xml version="1.0" encoding="utf-8"?>
<ds:datastoreItem xmlns:ds="http://schemas.openxmlformats.org/officeDocument/2006/customXml" ds:itemID="{B77FCF93-E774-4A44-A972-47A04BE9BA41}">
  <ds:schemaRefs>
    <ds:schemaRef ds:uri="ESRI.ArcGIS.Mapping.OfficeIntegration.PowerPointInfo"/>
  </ds:schemaRefs>
</ds:datastoreItem>
</file>

<file path=customXml/itemProps26.xml><?xml version="1.0" encoding="utf-8"?>
<ds:datastoreItem xmlns:ds="http://schemas.openxmlformats.org/officeDocument/2006/customXml" ds:itemID="{E6795164-49B8-4B9F-A9EC-76251DFE013D}">
  <ds:schemaRefs>
    <ds:schemaRef ds:uri="ESRI.ArcGIS.Mapping.OfficeIntegration.PowerPointInfo"/>
  </ds:schemaRefs>
</ds:datastoreItem>
</file>

<file path=customXml/itemProps27.xml><?xml version="1.0" encoding="utf-8"?>
<ds:datastoreItem xmlns:ds="http://schemas.openxmlformats.org/officeDocument/2006/customXml" ds:itemID="{2F2095CA-4B91-4A88-92A1-758C09982F0D}">
  <ds:schemaRefs>
    <ds:schemaRef ds:uri="ESRI.ArcGIS.Mapping.OfficeIntegration.PowerPointInfo"/>
  </ds:schemaRefs>
</ds:datastoreItem>
</file>

<file path=customXml/itemProps28.xml><?xml version="1.0" encoding="utf-8"?>
<ds:datastoreItem xmlns:ds="http://schemas.openxmlformats.org/officeDocument/2006/customXml" ds:itemID="{1EE843DD-1A5D-41AF-8F27-BAA474CFC28A}">
  <ds:schemaRefs>
    <ds:schemaRef ds:uri="ESRI.ArcGIS.Mapping.OfficeIntegration.PowerPointInfo"/>
  </ds:schemaRefs>
</ds:datastoreItem>
</file>

<file path=customXml/itemProps29.xml><?xml version="1.0" encoding="utf-8"?>
<ds:datastoreItem xmlns:ds="http://schemas.openxmlformats.org/officeDocument/2006/customXml" ds:itemID="{6A484914-7FC9-4CED-9EEA-D3EE9C607FBF}">
  <ds:schemaRefs>
    <ds:schemaRef ds:uri="ESRI.ArcGIS.Mapping.OfficeIntegration.PowerPointInfo"/>
  </ds:schemaRefs>
</ds:datastoreItem>
</file>

<file path=customXml/itemProps3.xml><?xml version="1.0" encoding="utf-8"?>
<ds:datastoreItem xmlns:ds="http://schemas.openxmlformats.org/officeDocument/2006/customXml" ds:itemID="{12E59090-503D-4712-94D0-ED6B5B12091C}">
  <ds:schemaRefs>
    <ds:schemaRef ds:uri="ESRI.ArcGIS.Mapping.OfficeIntegration.PowerPointInfo"/>
  </ds:schemaRefs>
</ds:datastoreItem>
</file>

<file path=customXml/itemProps4.xml><?xml version="1.0" encoding="utf-8"?>
<ds:datastoreItem xmlns:ds="http://schemas.openxmlformats.org/officeDocument/2006/customXml" ds:itemID="{316C2164-2516-46E1-9568-0067D6CFFE44}">
  <ds:schemaRefs>
    <ds:schemaRef ds:uri="ESRI.ArcGIS.Mapping.OfficeIntegration.PowerPointInfo"/>
  </ds:schemaRefs>
</ds:datastoreItem>
</file>

<file path=customXml/itemProps5.xml><?xml version="1.0" encoding="utf-8"?>
<ds:datastoreItem xmlns:ds="http://schemas.openxmlformats.org/officeDocument/2006/customXml" ds:itemID="{EC56AA62-9991-4B32-9DD4-B868A16BB1D8}">
  <ds:schemaRefs>
    <ds:schemaRef ds:uri="ESRI.ArcGIS.Mapping.OfficeIntegration.PowerPointInfo"/>
  </ds:schemaRefs>
</ds:datastoreItem>
</file>

<file path=customXml/itemProps6.xml><?xml version="1.0" encoding="utf-8"?>
<ds:datastoreItem xmlns:ds="http://schemas.openxmlformats.org/officeDocument/2006/customXml" ds:itemID="{43561EE1-EE2A-4907-95E2-42322C234720}">
  <ds:schemaRefs>
    <ds:schemaRef ds:uri="ESRI.ArcGIS.Mapping.OfficeIntegration.PowerPointInfo"/>
  </ds:schemaRefs>
</ds:datastoreItem>
</file>

<file path=customXml/itemProps7.xml><?xml version="1.0" encoding="utf-8"?>
<ds:datastoreItem xmlns:ds="http://schemas.openxmlformats.org/officeDocument/2006/customXml" ds:itemID="{3B4DD92D-FC6B-4E49-AF7E-B7B9B69577E0}">
  <ds:schemaRefs>
    <ds:schemaRef ds:uri="ESRI.ArcGIS.Mapping.OfficeIntegration.PowerPointInfo"/>
  </ds:schemaRefs>
</ds:datastoreItem>
</file>

<file path=customXml/itemProps8.xml><?xml version="1.0" encoding="utf-8"?>
<ds:datastoreItem xmlns:ds="http://schemas.openxmlformats.org/officeDocument/2006/customXml" ds:itemID="{27CAE274-35FA-46BC-969C-D93C5C47A8E9}">
  <ds:schemaRefs>
    <ds:schemaRef ds:uri="ESRI.ArcGIS.Mapping.OfficeIntegration.PowerPointInfo"/>
  </ds:schemaRefs>
</ds:datastoreItem>
</file>

<file path=customXml/itemProps9.xml><?xml version="1.0" encoding="utf-8"?>
<ds:datastoreItem xmlns:ds="http://schemas.openxmlformats.org/officeDocument/2006/customXml" ds:itemID="{EEA3476C-C52A-4219-B44A-84DF49080650}">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558</TotalTime>
  <Words>1083</Words>
  <Application>Microsoft Office PowerPoint</Application>
  <PresentationFormat>Widescreen</PresentationFormat>
  <Paragraphs>122</Paragraphs>
  <Slides>14</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Using Section 319 to Address Urban Runoff</vt:lpstr>
      <vt:lpstr>What We Will Cover</vt:lpstr>
      <vt:lpstr>PowerPoint Presentation</vt:lpstr>
      <vt:lpstr>The Importance of NPS Work in Urban Areas</vt:lpstr>
      <vt:lpstr>PowerPoint Presentation</vt:lpstr>
      <vt:lpstr>PowerPoint Presentation</vt:lpstr>
      <vt:lpstr>Funding Options for  Urban NPS Projects </vt:lpstr>
      <vt:lpstr>Potential Funding Sources</vt:lpstr>
      <vt:lpstr>§319 Program Guidelines for Urban Stormwater Runoff</vt:lpstr>
      <vt:lpstr>§319 Program Guidelines for Urban Stormwater Runoff</vt:lpstr>
      <vt:lpstr>Questions to Ask When Assessing  Project Eligibility for §319 Funds</vt:lpstr>
      <vt:lpstr>Urban Success Story: Rahway River, NJ</vt:lpstr>
      <vt:lpstr>Urban Success Story: Chena River and Noyes Slough, AK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Applying §319 to Address Urban Runoff</dc:title>
  <dc:creator>Flaherty, Ellie</dc:creator>
  <cp:lastModifiedBy>Hall, Lynda</cp:lastModifiedBy>
  <cp:revision>37</cp:revision>
  <cp:lastPrinted>2020-03-12T19:14:04Z</cp:lastPrinted>
  <dcterms:created xsi:type="dcterms:W3CDTF">2020-02-28T19:54:41Z</dcterms:created>
  <dcterms:modified xsi:type="dcterms:W3CDTF">2020-03-17T19:11:27Z</dcterms:modified>
</cp:coreProperties>
</file>