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46"/>
  </p:notesMasterIdLst>
  <p:handoutMasterIdLst>
    <p:handoutMasterId r:id="rId47"/>
  </p:handoutMasterIdLst>
  <p:sldIdLst>
    <p:sldId id="269" r:id="rId6"/>
    <p:sldId id="326" r:id="rId7"/>
    <p:sldId id="330" r:id="rId8"/>
    <p:sldId id="298" r:id="rId9"/>
    <p:sldId id="317" r:id="rId10"/>
    <p:sldId id="341" r:id="rId11"/>
    <p:sldId id="342" r:id="rId12"/>
    <p:sldId id="325" r:id="rId13"/>
    <p:sldId id="319" r:id="rId14"/>
    <p:sldId id="318" r:id="rId15"/>
    <p:sldId id="337" r:id="rId16"/>
    <p:sldId id="299" r:id="rId17"/>
    <p:sldId id="347" r:id="rId18"/>
    <p:sldId id="334" r:id="rId19"/>
    <p:sldId id="345" r:id="rId20"/>
    <p:sldId id="346" r:id="rId21"/>
    <p:sldId id="328" r:id="rId22"/>
    <p:sldId id="329" r:id="rId23"/>
    <p:sldId id="322" r:id="rId24"/>
    <p:sldId id="343" r:id="rId25"/>
    <p:sldId id="338" r:id="rId26"/>
    <p:sldId id="315" r:id="rId27"/>
    <p:sldId id="336" r:id="rId28"/>
    <p:sldId id="292" r:id="rId29"/>
    <p:sldId id="344" r:id="rId30"/>
    <p:sldId id="321" r:id="rId31"/>
    <p:sldId id="311" r:id="rId32"/>
    <p:sldId id="320" r:id="rId33"/>
    <p:sldId id="339" r:id="rId34"/>
    <p:sldId id="301" r:id="rId35"/>
    <p:sldId id="302" r:id="rId36"/>
    <p:sldId id="303" r:id="rId37"/>
    <p:sldId id="304" r:id="rId38"/>
    <p:sldId id="305" r:id="rId39"/>
    <p:sldId id="306" r:id="rId40"/>
    <p:sldId id="307" r:id="rId41"/>
    <p:sldId id="308" r:id="rId42"/>
    <p:sldId id="309" r:id="rId43"/>
    <p:sldId id="316" r:id="rId44"/>
    <p:sldId id="335" r:id="rId45"/>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riane Garnreiter" initials="AG" lastIdx="19" clrIdx="0">
    <p:extLst>
      <p:ext uri="{19B8F6BF-5375-455C-9EA6-DF929625EA0E}">
        <p15:presenceInfo xmlns:p15="http://schemas.microsoft.com/office/powerpoint/2012/main" userId="S::adriane.garnreiter@pgenv.com::40ed980a1f8f0b56" providerId="AD"/>
      </p:ext>
    </p:extLst>
  </p:cmAuthor>
  <p:cmAuthor id="2" name="Isaacs, Emily" initials="IE" lastIdx="15" clrIdx="1">
    <p:extLst>
      <p:ext uri="{19B8F6BF-5375-455C-9EA6-DF929625EA0E}">
        <p15:presenceInfo xmlns:p15="http://schemas.microsoft.com/office/powerpoint/2012/main" userId="S::Isaacs.Emily@epa.gov::22a5d412-f757-45d2-81a3-2c98de413c1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8516"/>
    <a:srgbClr val="274D7A"/>
    <a:srgbClr val="EE8B21"/>
    <a:srgbClr val="FF6600"/>
    <a:srgbClr val="EF891F"/>
    <a:srgbClr val="EF8B23"/>
    <a:srgbClr val="E6E6E6"/>
    <a:srgbClr val="A1BCDD"/>
    <a:srgbClr val="A8C2DE"/>
    <a:srgbClr val="EDEF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4" d="100"/>
          <a:sy n="64" d="100"/>
        </p:scale>
        <p:origin x="82" y="701"/>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52FAA53-E71E-4139-8249-516B4AC1D591}"/>
              </a:ext>
            </a:extLst>
          </p:cNvPr>
          <p:cNvSpPr>
            <a:spLocks noGrp="1"/>
          </p:cNvSpPr>
          <p:nvPr>
            <p:ph type="hdr" sz="quarter"/>
          </p:nvPr>
        </p:nvSpPr>
        <p:spPr>
          <a:xfrm>
            <a:off x="0" y="0"/>
            <a:ext cx="2971800"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9D6B0E3-055E-40D9-8896-B4F2AD73BF91}"/>
              </a:ext>
            </a:extLst>
          </p:cNvPr>
          <p:cNvSpPr>
            <a:spLocks noGrp="1"/>
          </p:cNvSpPr>
          <p:nvPr>
            <p:ph type="dt" sz="quarter" idx="1"/>
          </p:nvPr>
        </p:nvSpPr>
        <p:spPr>
          <a:xfrm>
            <a:off x="3884613" y="0"/>
            <a:ext cx="2971800" cy="466725"/>
          </a:xfrm>
          <a:prstGeom prst="rect">
            <a:avLst/>
          </a:prstGeom>
        </p:spPr>
        <p:txBody>
          <a:bodyPr vert="horz" lIns="91440" tIns="45720" rIns="91440" bIns="45720" rtlCol="0"/>
          <a:lstStyle>
            <a:lvl1pPr algn="r">
              <a:defRPr sz="1200"/>
            </a:lvl1pPr>
          </a:lstStyle>
          <a:p>
            <a:fld id="{E9C37CEF-098F-4E9B-85EB-07036D440969}" type="datetimeFigureOut">
              <a:rPr lang="en-US" smtClean="0"/>
              <a:t>3/13/2020</a:t>
            </a:fld>
            <a:endParaRPr lang="en-US" dirty="0"/>
          </a:p>
        </p:txBody>
      </p:sp>
      <p:sp>
        <p:nvSpPr>
          <p:cNvPr id="4" name="Footer Placeholder 3">
            <a:extLst>
              <a:ext uri="{FF2B5EF4-FFF2-40B4-BE49-F238E27FC236}">
                <a16:creationId xmlns:a16="http://schemas.microsoft.com/office/drawing/2014/main" id="{7209DF97-5CC2-4AF6-BC12-88CD079B2DDB}"/>
              </a:ext>
            </a:extLst>
          </p:cNvPr>
          <p:cNvSpPr>
            <a:spLocks noGrp="1"/>
          </p:cNvSpPr>
          <p:nvPr>
            <p:ph type="ftr" sz="quarter" idx="2"/>
          </p:nvPr>
        </p:nvSpPr>
        <p:spPr>
          <a:xfrm>
            <a:off x="0" y="8829675"/>
            <a:ext cx="2971800"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2D756C4A-C345-4193-93A8-D19344D2669A}"/>
              </a:ext>
            </a:extLst>
          </p:cNvPr>
          <p:cNvSpPr>
            <a:spLocks noGrp="1"/>
          </p:cNvSpPr>
          <p:nvPr>
            <p:ph type="sldNum" sz="quarter" idx="3"/>
          </p:nvPr>
        </p:nvSpPr>
        <p:spPr>
          <a:xfrm>
            <a:off x="3884613" y="8829675"/>
            <a:ext cx="2971800" cy="466725"/>
          </a:xfrm>
          <a:prstGeom prst="rect">
            <a:avLst/>
          </a:prstGeom>
        </p:spPr>
        <p:txBody>
          <a:bodyPr vert="horz" lIns="91440" tIns="45720" rIns="91440" bIns="45720" rtlCol="0" anchor="b"/>
          <a:lstStyle>
            <a:lvl1pPr algn="r">
              <a:defRPr sz="1200"/>
            </a:lvl1pPr>
          </a:lstStyle>
          <a:p>
            <a:fld id="{D23E4BFA-5A35-436D-863E-3F81C41F8A05}" type="slidenum">
              <a:rPr lang="en-US" smtClean="0"/>
              <a:t>‹#›</a:t>
            </a:fld>
            <a:endParaRPr lang="en-US" dirty="0"/>
          </a:p>
        </p:txBody>
      </p:sp>
    </p:spTree>
    <p:extLst>
      <p:ext uri="{BB962C8B-B14F-4D97-AF65-F5344CB8AC3E}">
        <p14:creationId xmlns:p14="http://schemas.microsoft.com/office/powerpoint/2010/main" val="24382557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8A3A9BAB-CFB2-4AC3-909D-49CF1D8EDCC5}" type="datetimeFigureOut">
              <a:rPr lang="en-US" smtClean="0"/>
              <a:t>3/13/2020</a:t>
            </a:fld>
            <a:endParaRPr lang="en-US" dirty="0"/>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24ACA5F5-A9B1-4D76-9D4A-3E24DBF81B89}" type="slidenum">
              <a:rPr lang="en-US" smtClean="0"/>
              <a:t>‹#›</a:t>
            </a:fld>
            <a:endParaRPr lang="en-US" dirty="0"/>
          </a:p>
        </p:txBody>
      </p:sp>
    </p:spTree>
    <p:extLst>
      <p:ext uri="{BB962C8B-B14F-4D97-AF65-F5344CB8AC3E}">
        <p14:creationId xmlns:p14="http://schemas.microsoft.com/office/powerpoint/2010/main" val="1608125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1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E94CD2-AD26-4437-BA4F-E51CE07A3F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4627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ACA5F5-A9B1-4D76-9D4A-3E24DBF81B89}" type="slidenum">
              <a:rPr lang="en-US" smtClean="0"/>
              <a:t>26</a:t>
            </a:fld>
            <a:endParaRPr lang="en-US" dirty="0"/>
          </a:p>
        </p:txBody>
      </p:sp>
    </p:spTree>
    <p:extLst>
      <p:ext uri="{BB962C8B-B14F-4D97-AF65-F5344CB8AC3E}">
        <p14:creationId xmlns:p14="http://schemas.microsoft.com/office/powerpoint/2010/main" val="1727181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ACA5F5-A9B1-4D76-9D4A-3E24DBF81B89}" type="slidenum">
              <a:rPr lang="en-US" smtClean="0"/>
              <a:t>30</a:t>
            </a:fld>
            <a:endParaRPr lang="en-US" dirty="0"/>
          </a:p>
        </p:txBody>
      </p:sp>
    </p:spTree>
    <p:extLst>
      <p:ext uri="{BB962C8B-B14F-4D97-AF65-F5344CB8AC3E}">
        <p14:creationId xmlns:p14="http://schemas.microsoft.com/office/powerpoint/2010/main" val="39245882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ACA5F5-A9B1-4D76-9D4A-3E24DBF81B89}" type="slidenum">
              <a:rPr lang="en-US" smtClean="0"/>
              <a:t>34</a:t>
            </a:fld>
            <a:endParaRPr lang="en-US" dirty="0"/>
          </a:p>
        </p:txBody>
      </p:sp>
    </p:spTree>
    <p:extLst>
      <p:ext uri="{BB962C8B-B14F-4D97-AF65-F5344CB8AC3E}">
        <p14:creationId xmlns:p14="http://schemas.microsoft.com/office/powerpoint/2010/main" val="4846575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ACA5F5-A9B1-4D76-9D4A-3E24DBF81B89}" type="slidenum">
              <a:rPr lang="en-US" smtClean="0"/>
              <a:t>36</a:t>
            </a:fld>
            <a:endParaRPr lang="en-US" dirty="0"/>
          </a:p>
        </p:txBody>
      </p:sp>
    </p:spTree>
    <p:extLst>
      <p:ext uri="{BB962C8B-B14F-4D97-AF65-F5344CB8AC3E}">
        <p14:creationId xmlns:p14="http://schemas.microsoft.com/office/powerpoint/2010/main" val="3697299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ACA5F5-A9B1-4D76-9D4A-3E24DBF81B89}" type="slidenum">
              <a:rPr lang="en-US" smtClean="0"/>
              <a:t>37</a:t>
            </a:fld>
            <a:endParaRPr lang="en-US" dirty="0"/>
          </a:p>
        </p:txBody>
      </p:sp>
    </p:spTree>
    <p:extLst>
      <p:ext uri="{BB962C8B-B14F-4D97-AF65-F5344CB8AC3E}">
        <p14:creationId xmlns:p14="http://schemas.microsoft.com/office/powerpoint/2010/main" val="3533691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ACA5F5-A9B1-4D76-9D4A-3E24DBF81B89}" type="slidenum">
              <a:rPr lang="en-US" smtClean="0"/>
              <a:t>2</a:t>
            </a:fld>
            <a:endParaRPr lang="en-US" dirty="0"/>
          </a:p>
        </p:txBody>
      </p:sp>
    </p:spTree>
    <p:extLst>
      <p:ext uri="{BB962C8B-B14F-4D97-AF65-F5344CB8AC3E}">
        <p14:creationId xmlns:p14="http://schemas.microsoft.com/office/powerpoint/2010/main" val="3845075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ACA5F5-A9B1-4D76-9D4A-3E24DBF81B89}" type="slidenum">
              <a:rPr lang="en-US" smtClean="0"/>
              <a:t>4</a:t>
            </a:fld>
            <a:endParaRPr lang="en-US" dirty="0"/>
          </a:p>
        </p:txBody>
      </p:sp>
    </p:spTree>
    <p:extLst>
      <p:ext uri="{BB962C8B-B14F-4D97-AF65-F5344CB8AC3E}">
        <p14:creationId xmlns:p14="http://schemas.microsoft.com/office/powerpoint/2010/main" val="399889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ACA5F5-A9B1-4D76-9D4A-3E24DBF81B89}" type="slidenum">
              <a:rPr lang="en-US" smtClean="0"/>
              <a:t>5</a:t>
            </a:fld>
            <a:endParaRPr lang="en-US" dirty="0"/>
          </a:p>
        </p:txBody>
      </p:sp>
    </p:spTree>
    <p:extLst>
      <p:ext uri="{BB962C8B-B14F-4D97-AF65-F5344CB8AC3E}">
        <p14:creationId xmlns:p14="http://schemas.microsoft.com/office/powerpoint/2010/main" val="2515032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ACA5F5-A9B1-4D76-9D4A-3E24DBF81B89}" type="slidenum">
              <a:rPr lang="en-US" smtClean="0"/>
              <a:t>6</a:t>
            </a:fld>
            <a:endParaRPr lang="en-US" dirty="0"/>
          </a:p>
        </p:txBody>
      </p:sp>
    </p:spTree>
    <p:extLst>
      <p:ext uri="{BB962C8B-B14F-4D97-AF65-F5344CB8AC3E}">
        <p14:creationId xmlns:p14="http://schemas.microsoft.com/office/powerpoint/2010/main" val="248643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ACA5F5-A9B1-4D76-9D4A-3E24DBF81B89}" type="slidenum">
              <a:rPr lang="en-US" smtClean="0"/>
              <a:t>7</a:t>
            </a:fld>
            <a:endParaRPr lang="en-US" dirty="0"/>
          </a:p>
        </p:txBody>
      </p:sp>
    </p:spTree>
    <p:extLst>
      <p:ext uri="{BB962C8B-B14F-4D97-AF65-F5344CB8AC3E}">
        <p14:creationId xmlns:p14="http://schemas.microsoft.com/office/powerpoint/2010/main" val="680179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ACA5F5-A9B1-4D76-9D4A-3E24DBF81B89}" type="slidenum">
              <a:rPr lang="en-US" smtClean="0"/>
              <a:t>8</a:t>
            </a:fld>
            <a:endParaRPr lang="en-US" dirty="0"/>
          </a:p>
        </p:txBody>
      </p:sp>
    </p:spTree>
    <p:extLst>
      <p:ext uri="{BB962C8B-B14F-4D97-AF65-F5344CB8AC3E}">
        <p14:creationId xmlns:p14="http://schemas.microsoft.com/office/powerpoint/2010/main" val="2172576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ACA5F5-A9B1-4D76-9D4A-3E24DBF81B89}" type="slidenum">
              <a:rPr lang="en-US" smtClean="0"/>
              <a:t>22</a:t>
            </a:fld>
            <a:endParaRPr lang="en-US" dirty="0"/>
          </a:p>
        </p:txBody>
      </p:sp>
    </p:spTree>
    <p:extLst>
      <p:ext uri="{BB962C8B-B14F-4D97-AF65-F5344CB8AC3E}">
        <p14:creationId xmlns:p14="http://schemas.microsoft.com/office/powerpoint/2010/main" val="1372846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ACA5F5-A9B1-4D76-9D4A-3E24DBF81B89}" type="slidenum">
              <a:rPr lang="en-US" smtClean="0"/>
              <a:t>24</a:t>
            </a:fld>
            <a:endParaRPr lang="en-US" dirty="0"/>
          </a:p>
        </p:txBody>
      </p:sp>
    </p:spTree>
    <p:extLst>
      <p:ext uri="{BB962C8B-B14F-4D97-AF65-F5344CB8AC3E}">
        <p14:creationId xmlns:p14="http://schemas.microsoft.com/office/powerpoint/2010/main" val="4201146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55223-D5F8-42D8-B607-39CE511207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A799B55-8EB9-4607-A653-506E08A3FD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8C1E04-77CB-4EBD-A51E-9BEA5753AD1A}"/>
              </a:ext>
            </a:extLst>
          </p:cNvPr>
          <p:cNvSpPr>
            <a:spLocks noGrp="1"/>
          </p:cNvSpPr>
          <p:nvPr>
            <p:ph type="dt" sz="half" idx="10"/>
          </p:nvPr>
        </p:nvSpPr>
        <p:spPr/>
        <p:txBody>
          <a:bodyPr/>
          <a:lstStyle/>
          <a:p>
            <a:fld id="{A0F43721-33C2-4143-A5BE-82E108914D19}" type="datetimeFigureOut">
              <a:rPr lang="en-US" smtClean="0"/>
              <a:t>3/13/2020</a:t>
            </a:fld>
            <a:endParaRPr lang="en-US" dirty="0"/>
          </a:p>
        </p:txBody>
      </p:sp>
      <p:sp>
        <p:nvSpPr>
          <p:cNvPr id="5" name="Footer Placeholder 4">
            <a:extLst>
              <a:ext uri="{FF2B5EF4-FFF2-40B4-BE49-F238E27FC236}">
                <a16:creationId xmlns:a16="http://schemas.microsoft.com/office/drawing/2014/main" id="{D82AF5AE-6D2C-49A6-8521-3D743A187A2E}"/>
              </a:ext>
            </a:extLst>
          </p:cNvPr>
          <p:cNvSpPr>
            <a:spLocks noGrp="1"/>
          </p:cNvSpPr>
          <p:nvPr>
            <p:ph type="ftr" sz="quarter" idx="11"/>
          </p:nvPr>
        </p:nvSpPr>
        <p:spPr>
          <a:xfrm>
            <a:off x="4038600" y="6356350"/>
            <a:ext cx="4114800" cy="501650"/>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32ADC138-F6F4-4CE9-BE70-EF96B2DBAA5D}"/>
              </a:ext>
            </a:extLst>
          </p:cNvPr>
          <p:cNvSpPr>
            <a:spLocks noGrp="1"/>
          </p:cNvSpPr>
          <p:nvPr>
            <p:ph type="sldNum" sz="quarter" idx="12"/>
          </p:nvPr>
        </p:nvSpPr>
        <p:spPr/>
        <p:txBody>
          <a:bodyPr/>
          <a:lstStyle/>
          <a:p>
            <a:fld id="{645A1E7D-A301-4A6A-B46D-0D2D6BE6EC92}" type="slidenum">
              <a:rPr lang="en-US" smtClean="0"/>
              <a:t>‹#›</a:t>
            </a:fld>
            <a:endParaRPr lang="en-US" dirty="0"/>
          </a:p>
        </p:txBody>
      </p:sp>
    </p:spTree>
    <p:extLst>
      <p:ext uri="{BB962C8B-B14F-4D97-AF65-F5344CB8AC3E}">
        <p14:creationId xmlns:p14="http://schemas.microsoft.com/office/powerpoint/2010/main" val="500541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561CC-55EF-4B40-9A72-D843DB9B278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28C809-7734-442C-AD58-C62557B3F3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BCF884-89F1-4993-B75D-8815EBFF1992}"/>
              </a:ext>
            </a:extLst>
          </p:cNvPr>
          <p:cNvSpPr>
            <a:spLocks noGrp="1"/>
          </p:cNvSpPr>
          <p:nvPr>
            <p:ph type="dt" sz="half" idx="10"/>
          </p:nvPr>
        </p:nvSpPr>
        <p:spPr/>
        <p:txBody>
          <a:bodyPr/>
          <a:lstStyle/>
          <a:p>
            <a:fld id="{A0F43721-33C2-4143-A5BE-82E108914D19}" type="datetimeFigureOut">
              <a:rPr lang="en-US" smtClean="0"/>
              <a:t>3/13/2020</a:t>
            </a:fld>
            <a:endParaRPr lang="en-US" dirty="0"/>
          </a:p>
        </p:txBody>
      </p:sp>
      <p:sp>
        <p:nvSpPr>
          <p:cNvPr id="5" name="Footer Placeholder 4">
            <a:extLst>
              <a:ext uri="{FF2B5EF4-FFF2-40B4-BE49-F238E27FC236}">
                <a16:creationId xmlns:a16="http://schemas.microsoft.com/office/drawing/2014/main" id="{6A4F304E-CDAB-4922-A295-51A8C915EF5E}"/>
              </a:ext>
            </a:extLst>
          </p:cNvPr>
          <p:cNvSpPr>
            <a:spLocks noGrp="1"/>
          </p:cNvSpPr>
          <p:nvPr>
            <p:ph type="ftr" sz="quarter" idx="11"/>
          </p:nvPr>
        </p:nvSpPr>
        <p:spPr>
          <a:xfrm>
            <a:off x="4038600" y="6356350"/>
            <a:ext cx="4114800" cy="501650"/>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E0AA637F-B862-4DE7-BB49-2C7FEBD5F9B2}"/>
              </a:ext>
            </a:extLst>
          </p:cNvPr>
          <p:cNvSpPr>
            <a:spLocks noGrp="1"/>
          </p:cNvSpPr>
          <p:nvPr>
            <p:ph type="sldNum" sz="quarter" idx="12"/>
          </p:nvPr>
        </p:nvSpPr>
        <p:spPr/>
        <p:txBody>
          <a:bodyPr/>
          <a:lstStyle/>
          <a:p>
            <a:fld id="{645A1E7D-A301-4A6A-B46D-0D2D6BE6EC92}" type="slidenum">
              <a:rPr lang="en-US" smtClean="0"/>
              <a:t>‹#›</a:t>
            </a:fld>
            <a:endParaRPr lang="en-US" dirty="0"/>
          </a:p>
        </p:txBody>
      </p:sp>
      <p:sp>
        <p:nvSpPr>
          <p:cNvPr id="8" name="Footer Placeholder 2">
            <a:extLst>
              <a:ext uri="{FF2B5EF4-FFF2-40B4-BE49-F238E27FC236}">
                <a16:creationId xmlns:a16="http://schemas.microsoft.com/office/drawing/2014/main" id="{3B7254B9-7200-4C0B-AC05-F79EADDE4E7E}"/>
              </a:ext>
            </a:extLst>
          </p:cNvPr>
          <p:cNvSpPr txBox="1">
            <a:spLocks/>
          </p:cNvSpPr>
          <p:nvPr userDrawn="1"/>
        </p:nvSpPr>
        <p:spPr>
          <a:xfrm>
            <a:off x="4038600" y="6438378"/>
            <a:ext cx="4114800" cy="419622"/>
          </a:xfrm>
          <a:prstGeom prst="rect">
            <a:avLst/>
          </a:prstGeom>
          <a:solidFill>
            <a:schemeClr val="bg1"/>
          </a:solidFill>
        </p:spPr>
        <p:txBody>
          <a:bodyPr/>
          <a:lstStyle>
            <a:defPPr>
              <a:defRPr lang="en-US"/>
            </a:defPPr>
            <a:lvl1pPr marL="0" algn="ctr"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Version 4.5 – March 13, 2020</a:t>
            </a:r>
          </a:p>
          <a:p>
            <a:r>
              <a:rPr lang="en-US" dirty="0"/>
              <a:t>Draft – Do Not Quote or Cite</a:t>
            </a:r>
          </a:p>
        </p:txBody>
      </p:sp>
    </p:spTree>
    <p:extLst>
      <p:ext uri="{BB962C8B-B14F-4D97-AF65-F5344CB8AC3E}">
        <p14:creationId xmlns:p14="http://schemas.microsoft.com/office/powerpoint/2010/main" val="407710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17823A-A710-40C6-AB84-A454393A316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EA0D9EE-4AA9-4EE9-8A94-F32DBC288B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655246-90FA-494A-A92E-2FB0CB4E7901}"/>
              </a:ext>
            </a:extLst>
          </p:cNvPr>
          <p:cNvSpPr>
            <a:spLocks noGrp="1"/>
          </p:cNvSpPr>
          <p:nvPr>
            <p:ph type="dt" sz="half" idx="10"/>
          </p:nvPr>
        </p:nvSpPr>
        <p:spPr/>
        <p:txBody>
          <a:bodyPr/>
          <a:lstStyle/>
          <a:p>
            <a:fld id="{A0F43721-33C2-4143-A5BE-82E108914D19}" type="datetimeFigureOut">
              <a:rPr lang="en-US" smtClean="0"/>
              <a:t>3/13/2020</a:t>
            </a:fld>
            <a:endParaRPr lang="en-US" dirty="0"/>
          </a:p>
        </p:txBody>
      </p:sp>
      <p:sp>
        <p:nvSpPr>
          <p:cNvPr id="5" name="Footer Placeholder 4">
            <a:extLst>
              <a:ext uri="{FF2B5EF4-FFF2-40B4-BE49-F238E27FC236}">
                <a16:creationId xmlns:a16="http://schemas.microsoft.com/office/drawing/2014/main" id="{DEF7A30D-D65C-4609-B994-584DF1EB62E8}"/>
              </a:ext>
            </a:extLst>
          </p:cNvPr>
          <p:cNvSpPr>
            <a:spLocks noGrp="1"/>
          </p:cNvSpPr>
          <p:nvPr>
            <p:ph type="ftr" sz="quarter" idx="11"/>
          </p:nvPr>
        </p:nvSpPr>
        <p:spPr>
          <a:xfrm>
            <a:off x="4038600" y="6356350"/>
            <a:ext cx="4114800" cy="501650"/>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E3BED038-5586-45A0-BC8E-E4375EDDA7C5}"/>
              </a:ext>
            </a:extLst>
          </p:cNvPr>
          <p:cNvSpPr>
            <a:spLocks noGrp="1"/>
          </p:cNvSpPr>
          <p:nvPr>
            <p:ph type="sldNum" sz="quarter" idx="12"/>
          </p:nvPr>
        </p:nvSpPr>
        <p:spPr/>
        <p:txBody>
          <a:bodyPr/>
          <a:lstStyle/>
          <a:p>
            <a:fld id="{645A1E7D-A301-4A6A-B46D-0D2D6BE6EC92}" type="slidenum">
              <a:rPr lang="en-US" smtClean="0"/>
              <a:t>‹#›</a:t>
            </a:fld>
            <a:endParaRPr lang="en-US" dirty="0"/>
          </a:p>
        </p:txBody>
      </p:sp>
      <p:sp>
        <p:nvSpPr>
          <p:cNvPr id="8" name="Footer Placeholder 2">
            <a:extLst>
              <a:ext uri="{FF2B5EF4-FFF2-40B4-BE49-F238E27FC236}">
                <a16:creationId xmlns:a16="http://schemas.microsoft.com/office/drawing/2014/main" id="{ADCE6B36-347C-475D-83BC-C627AD09DBFB}"/>
              </a:ext>
            </a:extLst>
          </p:cNvPr>
          <p:cNvSpPr txBox="1">
            <a:spLocks/>
          </p:cNvSpPr>
          <p:nvPr userDrawn="1"/>
        </p:nvSpPr>
        <p:spPr>
          <a:xfrm>
            <a:off x="4038600" y="6438378"/>
            <a:ext cx="4114800" cy="419622"/>
          </a:xfrm>
          <a:prstGeom prst="rect">
            <a:avLst/>
          </a:prstGeom>
          <a:solidFill>
            <a:schemeClr val="bg1"/>
          </a:solidFill>
        </p:spPr>
        <p:txBody>
          <a:bodyPr/>
          <a:lstStyle>
            <a:defPPr>
              <a:defRPr lang="en-US"/>
            </a:defPPr>
            <a:lvl1pPr marL="0" algn="ctr"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Version 4.5 – March 13, 2020</a:t>
            </a:r>
          </a:p>
          <a:p>
            <a:r>
              <a:rPr lang="en-US" dirty="0"/>
              <a:t>Draft – Do Not Quote or Cite</a:t>
            </a:r>
          </a:p>
        </p:txBody>
      </p:sp>
    </p:spTree>
    <p:extLst>
      <p:ext uri="{BB962C8B-B14F-4D97-AF65-F5344CB8AC3E}">
        <p14:creationId xmlns:p14="http://schemas.microsoft.com/office/powerpoint/2010/main" val="1402396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0" name="Picture 29"/>
          <p:cNvPicPr preferRelativeResize="0">
            <a:picLocks/>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
            <a:ext cx="12192000" cy="6157449"/>
          </a:xfrm>
          <a:prstGeom prst="rect">
            <a:avLst/>
          </a:prstGeom>
        </p:spPr>
      </p:pic>
      <p:sp>
        <p:nvSpPr>
          <p:cNvPr id="31" name="Rectangle 30"/>
          <p:cNvSpPr/>
          <p:nvPr userDrawn="1"/>
        </p:nvSpPr>
        <p:spPr>
          <a:xfrm>
            <a:off x="0" y="1"/>
            <a:ext cx="12192000" cy="6857999"/>
          </a:xfrm>
          <a:prstGeom prst="rect">
            <a:avLst/>
          </a:prstGeom>
          <a:solidFill>
            <a:schemeClr val="bg1">
              <a:alpha val="5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Date Placeholder 3">
            <a:extLst>
              <a:ext uri="{FF2B5EF4-FFF2-40B4-BE49-F238E27FC236}">
                <a16:creationId xmlns:a16="http://schemas.microsoft.com/office/drawing/2014/main" id="{2BD47252-D8CB-42A7-B46E-BC7DBEF9145C}"/>
              </a:ext>
            </a:extLst>
          </p:cNvPr>
          <p:cNvSpPr>
            <a:spLocks noGrp="1"/>
          </p:cNvSpPr>
          <p:nvPr>
            <p:ph type="dt" sz="half" idx="2"/>
          </p:nvPr>
        </p:nvSpPr>
        <p:spPr>
          <a:xfrm>
            <a:off x="10733548" y="6379370"/>
            <a:ext cx="848852" cy="352954"/>
          </a:xfrm>
          <a:prstGeom prst="rect">
            <a:avLst/>
          </a:prstGeom>
        </p:spPr>
        <p:txBody>
          <a:bodyPr vert="horz" lIns="91440" tIns="45720" rIns="91440" bIns="45720" rtlCol="0" anchor="ctr"/>
          <a:lstStyle>
            <a:lvl1pPr algn="l">
              <a:defRPr sz="1400">
                <a:solidFill>
                  <a:schemeClr val="tx1">
                    <a:tint val="75000"/>
                  </a:schemeClr>
                </a:solidFill>
                <a:latin typeface="Calibri Light" panose="020F0302020204030204" pitchFamily="34" charset="0"/>
                <a:cs typeface="Calibri Light" panose="020F0302020204030204" pitchFamily="34" charset="0"/>
              </a:defRPr>
            </a:lvl1pPr>
          </a:lstStyle>
          <a:p>
            <a:pPr algn="r"/>
            <a:endParaRPr lang="en-US" dirty="0"/>
          </a:p>
        </p:txBody>
      </p:sp>
      <p:sp>
        <p:nvSpPr>
          <p:cNvPr id="6" name="Footer Placeholder 2">
            <a:extLst>
              <a:ext uri="{FF2B5EF4-FFF2-40B4-BE49-F238E27FC236}">
                <a16:creationId xmlns:a16="http://schemas.microsoft.com/office/drawing/2014/main" id="{40CE6591-3276-4514-8082-EA6B3FC9D084}"/>
              </a:ext>
            </a:extLst>
          </p:cNvPr>
          <p:cNvSpPr txBox="1">
            <a:spLocks/>
          </p:cNvSpPr>
          <p:nvPr userDrawn="1"/>
        </p:nvSpPr>
        <p:spPr>
          <a:xfrm>
            <a:off x="4038600" y="6438378"/>
            <a:ext cx="4114800" cy="419622"/>
          </a:xfrm>
          <a:prstGeom prst="rect">
            <a:avLst/>
          </a:prstGeom>
          <a:solidFill>
            <a:schemeClr val="bg1"/>
          </a:solidFill>
        </p:spPr>
        <p:txBody>
          <a:bodyPr/>
          <a:lstStyle>
            <a:defPPr>
              <a:defRPr lang="en-US"/>
            </a:defPPr>
            <a:lvl1pPr marL="0" algn="ctr"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Version 4.5 – March 13, 2020</a:t>
            </a:r>
          </a:p>
          <a:p>
            <a:r>
              <a:rPr lang="en-US" dirty="0"/>
              <a:t>Draft – Do Not Quote or Cite</a:t>
            </a:r>
          </a:p>
        </p:txBody>
      </p:sp>
    </p:spTree>
    <p:extLst>
      <p:ext uri="{BB962C8B-B14F-4D97-AF65-F5344CB8AC3E}">
        <p14:creationId xmlns:p14="http://schemas.microsoft.com/office/powerpoint/2010/main" val="3690662296"/>
      </p:ext>
    </p:extLst>
  </p:cSld>
  <p:clrMapOvr>
    <a:masterClrMapping/>
  </p:clrMapOvr>
  <p:transition spd="med">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CF371-0330-4341-B6ED-3EEABC1057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3B8137-5624-4826-B807-51CEC705DB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403EF5-E46A-48A1-B3C5-358C7953577C}"/>
              </a:ext>
            </a:extLst>
          </p:cNvPr>
          <p:cNvSpPr>
            <a:spLocks noGrp="1"/>
          </p:cNvSpPr>
          <p:nvPr>
            <p:ph type="dt" sz="half" idx="10"/>
          </p:nvPr>
        </p:nvSpPr>
        <p:spPr/>
        <p:txBody>
          <a:bodyPr/>
          <a:lstStyle/>
          <a:p>
            <a:fld id="{A0F43721-33C2-4143-A5BE-82E108914D19}" type="datetimeFigureOut">
              <a:rPr lang="en-US" smtClean="0"/>
              <a:t>3/13/2020</a:t>
            </a:fld>
            <a:endParaRPr lang="en-US" dirty="0"/>
          </a:p>
        </p:txBody>
      </p:sp>
      <p:sp>
        <p:nvSpPr>
          <p:cNvPr id="5" name="Footer Placeholder 4">
            <a:extLst>
              <a:ext uri="{FF2B5EF4-FFF2-40B4-BE49-F238E27FC236}">
                <a16:creationId xmlns:a16="http://schemas.microsoft.com/office/drawing/2014/main" id="{124AA63B-31F2-4202-B474-368761DAB3BC}"/>
              </a:ext>
            </a:extLst>
          </p:cNvPr>
          <p:cNvSpPr>
            <a:spLocks noGrp="1"/>
          </p:cNvSpPr>
          <p:nvPr>
            <p:ph type="ftr" sz="quarter" idx="11"/>
          </p:nvPr>
        </p:nvSpPr>
        <p:spPr>
          <a:xfrm>
            <a:off x="4038600" y="6356350"/>
            <a:ext cx="4114800" cy="501650"/>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A9848F62-50B1-48D8-8C1B-39A934900376}"/>
              </a:ext>
            </a:extLst>
          </p:cNvPr>
          <p:cNvSpPr>
            <a:spLocks noGrp="1"/>
          </p:cNvSpPr>
          <p:nvPr>
            <p:ph type="sldNum" sz="quarter" idx="12"/>
          </p:nvPr>
        </p:nvSpPr>
        <p:spPr/>
        <p:txBody>
          <a:bodyPr/>
          <a:lstStyle/>
          <a:p>
            <a:fld id="{645A1E7D-A301-4A6A-B46D-0D2D6BE6EC92}" type="slidenum">
              <a:rPr lang="en-US" smtClean="0"/>
              <a:t>‹#›</a:t>
            </a:fld>
            <a:endParaRPr lang="en-US" dirty="0"/>
          </a:p>
        </p:txBody>
      </p:sp>
    </p:spTree>
    <p:extLst>
      <p:ext uri="{BB962C8B-B14F-4D97-AF65-F5344CB8AC3E}">
        <p14:creationId xmlns:p14="http://schemas.microsoft.com/office/powerpoint/2010/main" val="211981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53C6BF-B635-E64E-9CC8-1EAC40AA6D29}"/>
              </a:ext>
            </a:extLst>
          </p:cNvPr>
          <p:cNvSpPr>
            <a:spLocks noGrp="1"/>
          </p:cNvSpPr>
          <p:nvPr>
            <p:ph type="dt" sz="half" idx="10"/>
          </p:nvPr>
        </p:nvSpPr>
        <p:spPr/>
        <p:txBody>
          <a:bodyPr/>
          <a:lstStyle/>
          <a:p>
            <a:fld id="{A0F43721-33C2-4143-A5BE-82E108914D19}" type="datetimeFigureOut">
              <a:rPr lang="en-US" smtClean="0"/>
              <a:t>3/13/2020</a:t>
            </a:fld>
            <a:endParaRPr lang="en-US" dirty="0"/>
          </a:p>
        </p:txBody>
      </p:sp>
      <p:sp>
        <p:nvSpPr>
          <p:cNvPr id="4" name="Slide Number Placeholder 3">
            <a:extLst>
              <a:ext uri="{FF2B5EF4-FFF2-40B4-BE49-F238E27FC236}">
                <a16:creationId xmlns:a16="http://schemas.microsoft.com/office/drawing/2014/main" id="{99633FF1-82BF-034C-9F72-C917408E6093}"/>
              </a:ext>
            </a:extLst>
          </p:cNvPr>
          <p:cNvSpPr>
            <a:spLocks noGrp="1"/>
          </p:cNvSpPr>
          <p:nvPr>
            <p:ph type="sldNum" sz="quarter" idx="11"/>
          </p:nvPr>
        </p:nvSpPr>
        <p:spPr/>
        <p:txBody>
          <a:bodyPr/>
          <a:lstStyle/>
          <a:p>
            <a:fld id="{645A1E7D-A301-4A6A-B46D-0D2D6BE6EC92}" type="slidenum">
              <a:rPr lang="en-US" smtClean="0"/>
              <a:t>‹#›</a:t>
            </a:fld>
            <a:endParaRPr lang="en-US" dirty="0"/>
          </a:p>
        </p:txBody>
      </p:sp>
      <p:pic>
        <p:nvPicPr>
          <p:cNvPr id="6" name="Picture 5">
            <a:extLst>
              <a:ext uri="{FF2B5EF4-FFF2-40B4-BE49-F238E27FC236}">
                <a16:creationId xmlns:a16="http://schemas.microsoft.com/office/drawing/2014/main" id="{6F4B1A6C-F3C4-9740-ADB3-335A25A542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98" y="574202"/>
            <a:ext cx="11963400" cy="996950"/>
          </a:xfrm>
          <a:prstGeom prst="rect">
            <a:avLst/>
          </a:prstGeom>
        </p:spPr>
      </p:pic>
      <p:sp>
        <p:nvSpPr>
          <p:cNvPr id="2" name="Title 1">
            <a:extLst>
              <a:ext uri="{FF2B5EF4-FFF2-40B4-BE49-F238E27FC236}">
                <a16:creationId xmlns:a16="http://schemas.microsoft.com/office/drawing/2014/main" id="{31E29E36-A9EE-3144-8DFF-C7E91BC95146}"/>
              </a:ext>
            </a:extLst>
          </p:cNvPr>
          <p:cNvSpPr>
            <a:spLocks noGrp="1"/>
          </p:cNvSpPr>
          <p:nvPr>
            <p:ph type="title"/>
          </p:nvPr>
        </p:nvSpPr>
        <p:spPr>
          <a:xfrm>
            <a:off x="1085077" y="766769"/>
            <a:ext cx="9696450" cy="632933"/>
          </a:xfrm>
        </p:spPr>
        <p:txBody>
          <a:bodyPr>
            <a:normAutofit/>
          </a:bodyPr>
          <a:lstStyle>
            <a:lvl1pPr algn="ctr">
              <a:defRPr sz="3600" b="0" i="0">
                <a:solidFill>
                  <a:schemeClr val="bg1"/>
                </a:solidFill>
                <a:latin typeface="Gotham Narrow Medium" pitchFamily="2" charset="0"/>
              </a:defRPr>
            </a:lvl1pPr>
          </a:lstStyle>
          <a:p>
            <a:r>
              <a:rPr lang="en-US"/>
              <a:t>Click to edit Master title style</a:t>
            </a:r>
          </a:p>
        </p:txBody>
      </p:sp>
    </p:spTree>
    <p:extLst>
      <p:ext uri="{BB962C8B-B14F-4D97-AF65-F5344CB8AC3E}">
        <p14:creationId xmlns:p14="http://schemas.microsoft.com/office/powerpoint/2010/main" val="3408046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D1AE9C2-B5F0-465C-A128-46DBEAB35EB1}"/>
              </a:ext>
            </a:extLst>
          </p:cNvPr>
          <p:cNvSpPr>
            <a:spLocks noGrp="1"/>
          </p:cNvSpPr>
          <p:nvPr>
            <p:ph type="dt" sz="half" idx="10"/>
          </p:nvPr>
        </p:nvSpPr>
        <p:spPr/>
        <p:txBody>
          <a:bodyPr/>
          <a:lstStyle/>
          <a:p>
            <a:fld id="{A0F43721-33C2-4143-A5BE-82E108914D19}" type="datetimeFigureOut">
              <a:rPr lang="en-US" smtClean="0"/>
              <a:t>3/13/2020</a:t>
            </a:fld>
            <a:endParaRPr lang="en-US" dirty="0"/>
          </a:p>
        </p:txBody>
      </p:sp>
      <p:sp>
        <p:nvSpPr>
          <p:cNvPr id="5" name="Footer Placeholder 4">
            <a:extLst>
              <a:ext uri="{FF2B5EF4-FFF2-40B4-BE49-F238E27FC236}">
                <a16:creationId xmlns:a16="http://schemas.microsoft.com/office/drawing/2014/main" id="{18BECE01-B18A-4440-8AE7-51D05D53CA4D}"/>
              </a:ext>
            </a:extLst>
          </p:cNvPr>
          <p:cNvSpPr>
            <a:spLocks noGrp="1"/>
          </p:cNvSpPr>
          <p:nvPr>
            <p:ph type="ftr" sz="quarter" idx="11"/>
          </p:nvPr>
        </p:nvSpPr>
        <p:spPr>
          <a:xfrm>
            <a:off x="4038600" y="6356350"/>
            <a:ext cx="4114800" cy="501650"/>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4A52EAB0-FA2F-41D7-888D-30328C068EE3}"/>
              </a:ext>
            </a:extLst>
          </p:cNvPr>
          <p:cNvSpPr>
            <a:spLocks noGrp="1"/>
          </p:cNvSpPr>
          <p:nvPr>
            <p:ph type="sldNum" sz="quarter" idx="12"/>
          </p:nvPr>
        </p:nvSpPr>
        <p:spPr/>
        <p:txBody>
          <a:bodyPr/>
          <a:lstStyle/>
          <a:p>
            <a:fld id="{645A1E7D-A301-4A6A-B46D-0D2D6BE6EC92}" type="slidenum">
              <a:rPr lang="en-US" smtClean="0"/>
              <a:t>‹#›</a:t>
            </a:fld>
            <a:endParaRPr lang="en-US" dirty="0"/>
          </a:p>
        </p:txBody>
      </p:sp>
      <p:pic>
        <p:nvPicPr>
          <p:cNvPr id="7" name="Picture 6">
            <a:extLst>
              <a:ext uri="{FF2B5EF4-FFF2-40B4-BE49-F238E27FC236}">
                <a16:creationId xmlns:a16="http://schemas.microsoft.com/office/drawing/2014/main" id="{15833F72-6C70-6E49-82C8-62F32B4E00A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542"/>
          <a:stretch/>
        </p:blipFill>
        <p:spPr>
          <a:xfrm>
            <a:off x="440068" y="574338"/>
            <a:ext cx="11311863" cy="1065644"/>
          </a:xfrm>
          <a:prstGeom prst="rect">
            <a:avLst/>
          </a:prstGeom>
        </p:spPr>
      </p:pic>
      <p:pic>
        <p:nvPicPr>
          <p:cNvPr id="8" name="Picture 7">
            <a:extLst>
              <a:ext uri="{FF2B5EF4-FFF2-40B4-BE49-F238E27FC236}">
                <a16:creationId xmlns:a16="http://schemas.microsoft.com/office/drawing/2014/main" id="{EF52B50E-356E-C343-8912-8FC36E3BC04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7906" y="311773"/>
            <a:ext cx="1582342" cy="1535042"/>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6C470467-8084-4C19-87C1-C5F2C80DB506}"/>
              </a:ext>
            </a:extLst>
          </p:cNvPr>
          <p:cNvSpPr>
            <a:spLocks noGrp="1"/>
          </p:cNvSpPr>
          <p:nvPr>
            <p:ph type="title"/>
          </p:nvPr>
        </p:nvSpPr>
        <p:spPr>
          <a:xfrm>
            <a:off x="1695450" y="612437"/>
            <a:ext cx="9277350" cy="1025091"/>
          </a:xfrm>
        </p:spPr>
        <p:txBody>
          <a:bodyPr anchor="ctr" anchorCtr="0">
            <a:noAutofit/>
          </a:bodyPr>
          <a:lstStyle>
            <a:lvl1pPr>
              <a:defRPr sz="3000" b="0" i="0">
                <a:solidFill>
                  <a:schemeClr val="bg1"/>
                </a:solidFill>
                <a:latin typeface="Gotham Narrow Medium"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E6DDD768-299D-45E2-AB65-CDEEAC6F992D}"/>
              </a:ext>
            </a:extLst>
          </p:cNvPr>
          <p:cNvSpPr>
            <a:spLocks noGrp="1"/>
          </p:cNvSpPr>
          <p:nvPr>
            <p:ph type="body" idx="1" hasCustomPrompt="1"/>
          </p:nvPr>
        </p:nvSpPr>
        <p:spPr>
          <a:xfrm>
            <a:off x="281552" y="734891"/>
            <a:ext cx="1035050" cy="744537"/>
          </a:xfrm>
        </p:spPr>
        <p:txBody>
          <a:bodyPr anchor="ctr" anchorCtr="0">
            <a:noAutofit/>
          </a:bodyPr>
          <a:lstStyle>
            <a:lvl1pPr marL="0" indent="0" algn="ctr">
              <a:buNone/>
              <a:defRPr sz="4000" b="0" i="0">
                <a:solidFill>
                  <a:schemeClr val="bg1"/>
                </a:solidFill>
                <a:latin typeface="Gotham Narrow Medium"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2.2</a:t>
            </a:r>
          </a:p>
        </p:txBody>
      </p:sp>
    </p:spTree>
    <p:extLst>
      <p:ext uri="{BB962C8B-B14F-4D97-AF65-F5344CB8AC3E}">
        <p14:creationId xmlns:p14="http://schemas.microsoft.com/office/powerpoint/2010/main" val="1481403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8D035-DA21-4D6F-9D63-1B29757EB3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5BD104-4B6D-4082-ACCC-229A7D1CAD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4FF954-153B-49FE-BEBB-A2FBA0AAD0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3D7CB3-E655-454D-80B6-8BA5685D981D}"/>
              </a:ext>
            </a:extLst>
          </p:cNvPr>
          <p:cNvSpPr>
            <a:spLocks noGrp="1"/>
          </p:cNvSpPr>
          <p:nvPr>
            <p:ph type="dt" sz="half" idx="10"/>
          </p:nvPr>
        </p:nvSpPr>
        <p:spPr/>
        <p:txBody>
          <a:bodyPr/>
          <a:lstStyle/>
          <a:p>
            <a:fld id="{A0F43721-33C2-4143-A5BE-82E108914D19}" type="datetimeFigureOut">
              <a:rPr lang="en-US" smtClean="0"/>
              <a:t>3/13/2020</a:t>
            </a:fld>
            <a:endParaRPr lang="en-US" dirty="0"/>
          </a:p>
        </p:txBody>
      </p:sp>
      <p:sp>
        <p:nvSpPr>
          <p:cNvPr id="7" name="Slide Number Placeholder 6">
            <a:extLst>
              <a:ext uri="{FF2B5EF4-FFF2-40B4-BE49-F238E27FC236}">
                <a16:creationId xmlns:a16="http://schemas.microsoft.com/office/drawing/2014/main" id="{CFEBE203-0B19-446F-B640-23AE3516F763}"/>
              </a:ext>
            </a:extLst>
          </p:cNvPr>
          <p:cNvSpPr>
            <a:spLocks noGrp="1"/>
          </p:cNvSpPr>
          <p:nvPr>
            <p:ph type="sldNum" sz="quarter" idx="12"/>
          </p:nvPr>
        </p:nvSpPr>
        <p:spPr/>
        <p:txBody>
          <a:bodyPr/>
          <a:lstStyle/>
          <a:p>
            <a:fld id="{645A1E7D-A301-4A6A-B46D-0D2D6BE6EC92}" type="slidenum">
              <a:rPr lang="en-US" smtClean="0"/>
              <a:t>‹#›</a:t>
            </a:fld>
            <a:endParaRPr lang="en-US" dirty="0"/>
          </a:p>
        </p:txBody>
      </p:sp>
      <p:sp>
        <p:nvSpPr>
          <p:cNvPr id="10" name="Footer Placeholder 2">
            <a:extLst>
              <a:ext uri="{FF2B5EF4-FFF2-40B4-BE49-F238E27FC236}">
                <a16:creationId xmlns:a16="http://schemas.microsoft.com/office/drawing/2014/main" id="{FFE7A4A4-27D8-4591-9FAA-2552D716C4EB}"/>
              </a:ext>
            </a:extLst>
          </p:cNvPr>
          <p:cNvSpPr txBox="1">
            <a:spLocks/>
          </p:cNvSpPr>
          <p:nvPr userDrawn="1"/>
        </p:nvSpPr>
        <p:spPr>
          <a:xfrm>
            <a:off x="4038600" y="6438378"/>
            <a:ext cx="4114800" cy="419622"/>
          </a:xfrm>
          <a:prstGeom prst="rect">
            <a:avLst/>
          </a:prstGeom>
          <a:solidFill>
            <a:schemeClr val="bg1"/>
          </a:solidFill>
        </p:spPr>
        <p:txBody>
          <a:bodyPr/>
          <a:lstStyle>
            <a:defPPr>
              <a:defRPr lang="en-US"/>
            </a:defPPr>
            <a:lvl1pPr marL="0" algn="ctr"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Version 4.5 – March 13, 2020</a:t>
            </a:r>
          </a:p>
          <a:p>
            <a:r>
              <a:rPr lang="en-US" dirty="0"/>
              <a:t>Draft – Do Not Quote or Cite</a:t>
            </a:r>
          </a:p>
        </p:txBody>
      </p:sp>
    </p:spTree>
    <p:extLst>
      <p:ext uri="{BB962C8B-B14F-4D97-AF65-F5344CB8AC3E}">
        <p14:creationId xmlns:p14="http://schemas.microsoft.com/office/powerpoint/2010/main" val="1135130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F3928-67B5-4812-9327-8A757D5ED7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E8B3FF-00FD-425C-9101-BD9AF5481F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7CEA58-887A-4580-8F30-B0DCBEA3C9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F00A29-4C6F-4192-BE50-5CCFD70792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B6C0D8-EBCD-41E1-9F27-0188E66BA9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241CE9-B4A8-4B2D-A23F-C4937B66882C}"/>
              </a:ext>
            </a:extLst>
          </p:cNvPr>
          <p:cNvSpPr>
            <a:spLocks noGrp="1"/>
          </p:cNvSpPr>
          <p:nvPr>
            <p:ph type="dt" sz="half" idx="10"/>
          </p:nvPr>
        </p:nvSpPr>
        <p:spPr/>
        <p:txBody>
          <a:bodyPr/>
          <a:lstStyle/>
          <a:p>
            <a:fld id="{A0F43721-33C2-4143-A5BE-82E108914D19}" type="datetimeFigureOut">
              <a:rPr lang="en-US" smtClean="0"/>
              <a:t>3/13/2020</a:t>
            </a:fld>
            <a:endParaRPr lang="en-US" dirty="0"/>
          </a:p>
        </p:txBody>
      </p:sp>
      <p:sp>
        <p:nvSpPr>
          <p:cNvPr id="8" name="Footer Placeholder 7">
            <a:extLst>
              <a:ext uri="{FF2B5EF4-FFF2-40B4-BE49-F238E27FC236}">
                <a16:creationId xmlns:a16="http://schemas.microsoft.com/office/drawing/2014/main" id="{7EF42FA1-E574-483B-B897-FDCBF43AE0DF}"/>
              </a:ext>
            </a:extLst>
          </p:cNvPr>
          <p:cNvSpPr>
            <a:spLocks noGrp="1"/>
          </p:cNvSpPr>
          <p:nvPr>
            <p:ph type="ftr" sz="quarter" idx="11"/>
          </p:nvPr>
        </p:nvSpPr>
        <p:spPr>
          <a:xfrm>
            <a:off x="4038600" y="6356350"/>
            <a:ext cx="4114800" cy="501650"/>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B9A7C30E-897C-4D7A-8A49-D072BD42700C}"/>
              </a:ext>
            </a:extLst>
          </p:cNvPr>
          <p:cNvSpPr>
            <a:spLocks noGrp="1"/>
          </p:cNvSpPr>
          <p:nvPr>
            <p:ph type="sldNum" sz="quarter" idx="12"/>
          </p:nvPr>
        </p:nvSpPr>
        <p:spPr/>
        <p:txBody>
          <a:bodyPr/>
          <a:lstStyle/>
          <a:p>
            <a:fld id="{645A1E7D-A301-4A6A-B46D-0D2D6BE6EC92}" type="slidenum">
              <a:rPr lang="en-US" smtClean="0"/>
              <a:t>‹#›</a:t>
            </a:fld>
            <a:endParaRPr lang="en-US" dirty="0"/>
          </a:p>
        </p:txBody>
      </p:sp>
      <p:sp>
        <p:nvSpPr>
          <p:cNvPr id="10" name="Footer Placeholder 2">
            <a:extLst>
              <a:ext uri="{FF2B5EF4-FFF2-40B4-BE49-F238E27FC236}">
                <a16:creationId xmlns:a16="http://schemas.microsoft.com/office/drawing/2014/main" id="{0CEA0A2E-2EA2-4CA9-A1A4-14E669A0A568}"/>
              </a:ext>
            </a:extLst>
          </p:cNvPr>
          <p:cNvSpPr txBox="1">
            <a:spLocks/>
          </p:cNvSpPr>
          <p:nvPr userDrawn="1"/>
        </p:nvSpPr>
        <p:spPr>
          <a:xfrm>
            <a:off x="4038600" y="6438378"/>
            <a:ext cx="4114800" cy="419622"/>
          </a:xfrm>
          <a:prstGeom prst="rect">
            <a:avLst/>
          </a:prstGeom>
          <a:solidFill>
            <a:schemeClr val="bg1"/>
          </a:solidFill>
        </p:spPr>
        <p:txBody>
          <a:bodyPr/>
          <a:lstStyle>
            <a:defPPr>
              <a:defRPr lang="en-US"/>
            </a:defPPr>
            <a:lvl1pPr marL="0" algn="ctr"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Version 4.5 – March 13, 2020</a:t>
            </a:r>
          </a:p>
          <a:p>
            <a:r>
              <a:rPr lang="en-US" dirty="0"/>
              <a:t>Draft – Do Not Quote or Cite</a:t>
            </a:r>
          </a:p>
        </p:txBody>
      </p:sp>
    </p:spTree>
    <p:extLst>
      <p:ext uri="{BB962C8B-B14F-4D97-AF65-F5344CB8AC3E}">
        <p14:creationId xmlns:p14="http://schemas.microsoft.com/office/powerpoint/2010/main" val="1612357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1CA9C5-6E53-45E2-96E3-7034EA398940}"/>
              </a:ext>
            </a:extLst>
          </p:cNvPr>
          <p:cNvSpPr>
            <a:spLocks noGrp="1"/>
          </p:cNvSpPr>
          <p:nvPr>
            <p:ph type="dt" sz="half" idx="10"/>
          </p:nvPr>
        </p:nvSpPr>
        <p:spPr/>
        <p:txBody>
          <a:bodyPr/>
          <a:lstStyle/>
          <a:p>
            <a:fld id="{A0F43721-33C2-4143-A5BE-82E108914D19}" type="datetimeFigureOut">
              <a:rPr lang="en-US" smtClean="0"/>
              <a:t>3/13/2020</a:t>
            </a:fld>
            <a:endParaRPr lang="en-US" dirty="0"/>
          </a:p>
        </p:txBody>
      </p:sp>
      <p:sp>
        <p:nvSpPr>
          <p:cNvPr id="3" name="Footer Placeholder 2">
            <a:extLst>
              <a:ext uri="{FF2B5EF4-FFF2-40B4-BE49-F238E27FC236}">
                <a16:creationId xmlns:a16="http://schemas.microsoft.com/office/drawing/2014/main" id="{F13AE529-6B64-4818-9F82-C25C09EB6474}"/>
              </a:ext>
            </a:extLst>
          </p:cNvPr>
          <p:cNvSpPr>
            <a:spLocks noGrp="1"/>
          </p:cNvSpPr>
          <p:nvPr>
            <p:ph type="ftr" sz="quarter" idx="11"/>
          </p:nvPr>
        </p:nvSpPr>
        <p:spPr>
          <a:xfrm>
            <a:off x="4038600" y="6438378"/>
            <a:ext cx="4114800" cy="419622"/>
          </a:xfrm>
          <a:prstGeom prst="rect">
            <a:avLst/>
          </a:prstGeom>
          <a:solidFill>
            <a:schemeClr val="bg1"/>
          </a:solidFill>
        </p:spPr>
        <p:txBody>
          <a:bodyPr/>
          <a:lstStyle>
            <a:lvl1pPr algn="ctr">
              <a:defRPr sz="1050"/>
            </a:lvl1pPr>
          </a:lstStyle>
          <a:p>
            <a:r>
              <a:rPr lang="en-US" dirty="0"/>
              <a:t>Version 4.5 – March 13, 2020</a:t>
            </a:r>
          </a:p>
          <a:p>
            <a:r>
              <a:rPr lang="en-US" dirty="0"/>
              <a:t>Draft – Do Not Quote or Cite</a:t>
            </a:r>
          </a:p>
        </p:txBody>
      </p:sp>
      <p:sp>
        <p:nvSpPr>
          <p:cNvPr id="4" name="Slide Number Placeholder 3">
            <a:extLst>
              <a:ext uri="{FF2B5EF4-FFF2-40B4-BE49-F238E27FC236}">
                <a16:creationId xmlns:a16="http://schemas.microsoft.com/office/drawing/2014/main" id="{D88C826B-DC34-4C02-A31E-08544135EF15}"/>
              </a:ext>
            </a:extLst>
          </p:cNvPr>
          <p:cNvSpPr>
            <a:spLocks noGrp="1"/>
          </p:cNvSpPr>
          <p:nvPr>
            <p:ph type="sldNum" sz="quarter" idx="12"/>
          </p:nvPr>
        </p:nvSpPr>
        <p:spPr/>
        <p:txBody>
          <a:bodyPr/>
          <a:lstStyle/>
          <a:p>
            <a:fld id="{645A1E7D-A301-4A6A-B46D-0D2D6BE6EC92}" type="slidenum">
              <a:rPr lang="en-US" smtClean="0"/>
              <a:t>‹#›</a:t>
            </a:fld>
            <a:endParaRPr lang="en-US" dirty="0"/>
          </a:p>
        </p:txBody>
      </p:sp>
    </p:spTree>
    <p:extLst>
      <p:ext uri="{BB962C8B-B14F-4D97-AF65-F5344CB8AC3E}">
        <p14:creationId xmlns:p14="http://schemas.microsoft.com/office/powerpoint/2010/main" val="1824283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6D243-76B0-41B4-9CD7-377CAE6D3B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B036ABB-CB16-418D-A2AC-E21564B3A6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237AD9-2CD8-4011-AC02-128A18C967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09E371-8F27-4A0F-AA3E-5BCDCCEE45DA}"/>
              </a:ext>
            </a:extLst>
          </p:cNvPr>
          <p:cNvSpPr>
            <a:spLocks noGrp="1"/>
          </p:cNvSpPr>
          <p:nvPr>
            <p:ph type="dt" sz="half" idx="10"/>
          </p:nvPr>
        </p:nvSpPr>
        <p:spPr/>
        <p:txBody>
          <a:bodyPr/>
          <a:lstStyle/>
          <a:p>
            <a:fld id="{A0F43721-33C2-4143-A5BE-82E108914D19}" type="datetimeFigureOut">
              <a:rPr lang="en-US" smtClean="0"/>
              <a:t>3/13/2020</a:t>
            </a:fld>
            <a:endParaRPr lang="en-US" dirty="0"/>
          </a:p>
        </p:txBody>
      </p:sp>
      <p:sp>
        <p:nvSpPr>
          <p:cNvPr id="6" name="Footer Placeholder 5">
            <a:extLst>
              <a:ext uri="{FF2B5EF4-FFF2-40B4-BE49-F238E27FC236}">
                <a16:creationId xmlns:a16="http://schemas.microsoft.com/office/drawing/2014/main" id="{F242AFF3-057C-4FB5-87D2-A0F2BECA170D}"/>
              </a:ext>
            </a:extLst>
          </p:cNvPr>
          <p:cNvSpPr>
            <a:spLocks noGrp="1"/>
          </p:cNvSpPr>
          <p:nvPr>
            <p:ph type="ftr" sz="quarter" idx="11"/>
          </p:nvPr>
        </p:nvSpPr>
        <p:spPr>
          <a:xfrm>
            <a:off x="4038600" y="6356350"/>
            <a:ext cx="4114800" cy="501650"/>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35A1516D-702C-45A5-BBE7-C3A020537B1C}"/>
              </a:ext>
            </a:extLst>
          </p:cNvPr>
          <p:cNvSpPr>
            <a:spLocks noGrp="1"/>
          </p:cNvSpPr>
          <p:nvPr>
            <p:ph type="sldNum" sz="quarter" idx="12"/>
          </p:nvPr>
        </p:nvSpPr>
        <p:spPr/>
        <p:txBody>
          <a:bodyPr/>
          <a:lstStyle/>
          <a:p>
            <a:fld id="{645A1E7D-A301-4A6A-B46D-0D2D6BE6EC92}" type="slidenum">
              <a:rPr lang="en-US" smtClean="0"/>
              <a:t>‹#›</a:t>
            </a:fld>
            <a:endParaRPr lang="en-US" dirty="0"/>
          </a:p>
        </p:txBody>
      </p:sp>
      <p:sp>
        <p:nvSpPr>
          <p:cNvPr id="8" name="Footer Placeholder 2">
            <a:extLst>
              <a:ext uri="{FF2B5EF4-FFF2-40B4-BE49-F238E27FC236}">
                <a16:creationId xmlns:a16="http://schemas.microsoft.com/office/drawing/2014/main" id="{F62A7FDD-DCFE-464E-B4A4-339757D48CC7}"/>
              </a:ext>
            </a:extLst>
          </p:cNvPr>
          <p:cNvSpPr txBox="1">
            <a:spLocks/>
          </p:cNvSpPr>
          <p:nvPr userDrawn="1"/>
        </p:nvSpPr>
        <p:spPr>
          <a:xfrm>
            <a:off x="4038600" y="6438378"/>
            <a:ext cx="4114800" cy="419622"/>
          </a:xfrm>
          <a:prstGeom prst="rect">
            <a:avLst/>
          </a:prstGeom>
          <a:solidFill>
            <a:schemeClr val="bg1"/>
          </a:solidFill>
        </p:spPr>
        <p:txBody>
          <a:bodyPr/>
          <a:lstStyle>
            <a:defPPr>
              <a:defRPr lang="en-US"/>
            </a:defPPr>
            <a:lvl1pPr marL="0" algn="ctr"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Version 4.5 – March 13, 2020</a:t>
            </a:r>
          </a:p>
          <a:p>
            <a:r>
              <a:rPr lang="en-US" dirty="0"/>
              <a:t>Draft – Do Not Quote or Cite</a:t>
            </a:r>
          </a:p>
        </p:txBody>
      </p:sp>
    </p:spTree>
    <p:extLst>
      <p:ext uri="{BB962C8B-B14F-4D97-AF65-F5344CB8AC3E}">
        <p14:creationId xmlns:p14="http://schemas.microsoft.com/office/powerpoint/2010/main" val="1939077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BCF55-B0A0-4DCB-A02C-F79852FFBD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B901B4-6F2E-423B-9667-83F05750EB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01212F5-0CBB-49CA-8D54-0E9C4CD85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4106E9-951A-483D-935A-0AB3B2A8C5F8}"/>
              </a:ext>
            </a:extLst>
          </p:cNvPr>
          <p:cNvSpPr>
            <a:spLocks noGrp="1"/>
          </p:cNvSpPr>
          <p:nvPr>
            <p:ph type="dt" sz="half" idx="10"/>
          </p:nvPr>
        </p:nvSpPr>
        <p:spPr/>
        <p:txBody>
          <a:bodyPr/>
          <a:lstStyle/>
          <a:p>
            <a:fld id="{A0F43721-33C2-4143-A5BE-82E108914D19}" type="datetimeFigureOut">
              <a:rPr lang="en-US" smtClean="0"/>
              <a:t>3/13/2020</a:t>
            </a:fld>
            <a:endParaRPr lang="en-US" dirty="0"/>
          </a:p>
        </p:txBody>
      </p:sp>
      <p:sp>
        <p:nvSpPr>
          <p:cNvPr id="6" name="Footer Placeholder 5">
            <a:extLst>
              <a:ext uri="{FF2B5EF4-FFF2-40B4-BE49-F238E27FC236}">
                <a16:creationId xmlns:a16="http://schemas.microsoft.com/office/drawing/2014/main" id="{BBFEC597-6216-437D-A886-B9A279DCA7F1}"/>
              </a:ext>
            </a:extLst>
          </p:cNvPr>
          <p:cNvSpPr>
            <a:spLocks noGrp="1"/>
          </p:cNvSpPr>
          <p:nvPr>
            <p:ph type="ftr" sz="quarter" idx="11"/>
          </p:nvPr>
        </p:nvSpPr>
        <p:spPr>
          <a:xfrm>
            <a:off x="4038600" y="6356350"/>
            <a:ext cx="4114800" cy="501650"/>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8B1441BF-56C4-4481-A357-499D84DDA08C}"/>
              </a:ext>
            </a:extLst>
          </p:cNvPr>
          <p:cNvSpPr>
            <a:spLocks noGrp="1"/>
          </p:cNvSpPr>
          <p:nvPr>
            <p:ph type="sldNum" sz="quarter" idx="12"/>
          </p:nvPr>
        </p:nvSpPr>
        <p:spPr/>
        <p:txBody>
          <a:bodyPr/>
          <a:lstStyle/>
          <a:p>
            <a:fld id="{645A1E7D-A301-4A6A-B46D-0D2D6BE6EC92}" type="slidenum">
              <a:rPr lang="en-US" smtClean="0"/>
              <a:t>‹#›</a:t>
            </a:fld>
            <a:endParaRPr lang="en-US" dirty="0"/>
          </a:p>
        </p:txBody>
      </p:sp>
      <p:sp>
        <p:nvSpPr>
          <p:cNvPr id="8" name="Footer Placeholder 2">
            <a:extLst>
              <a:ext uri="{FF2B5EF4-FFF2-40B4-BE49-F238E27FC236}">
                <a16:creationId xmlns:a16="http://schemas.microsoft.com/office/drawing/2014/main" id="{9B82A3FD-3986-4933-B17E-3657F74843B3}"/>
              </a:ext>
            </a:extLst>
          </p:cNvPr>
          <p:cNvSpPr txBox="1">
            <a:spLocks/>
          </p:cNvSpPr>
          <p:nvPr userDrawn="1"/>
        </p:nvSpPr>
        <p:spPr>
          <a:xfrm>
            <a:off x="4038600" y="6438378"/>
            <a:ext cx="4114800" cy="419622"/>
          </a:xfrm>
          <a:prstGeom prst="rect">
            <a:avLst/>
          </a:prstGeom>
          <a:solidFill>
            <a:schemeClr val="bg1"/>
          </a:solidFill>
        </p:spPr>
        <p:txBody>
          <a:bodyPr/>
          <a:lstStyle>
            <a:defPPr>
              <a:defRPr lang="en-US"/>
            </a:defPPr>
            <a:lvl1pPr marL="0" algn="ctr"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Version 4.5 – March 13, 2020</a:t>
            </a:r>
          </a:p>
          <a:p>
            <a:r>
              <a:rPr lang="en-US" dirty="0"/>
              <a:t>Draft – Do Not Quote or Cite</a:t>
            </a:r>
          </a:p>
        </p:txBody>
      </p:sp>
    </p:spTree>
    <p:extLst>
      <p:ext uri="{BB962C8B-B14F-4D97-AF65-F5344CB8AC3E}">
        <p14:creationId xmlns:p14="http://schemas.microsoft.com/office/powerpoint/2010/main" val="25764225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A0B52E-24FA-4A34-90EF-9EB8A84653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94BC78-5D6B-4343-BD93-2D35D46443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D2DB35-C120-4052-8BD5-E3544E0B9D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F43721-33C2-4143-A5BE-82E108914D19}" type="datetimeFigureOut">
              <a:rPr lang="en-US" smtClean="0"/>
              <a:t>3/13/2020</a:t>
            </a:fld>
            <a:endParaRPr lang="en-US" dirty="0"/>
          </a:p>
        </p:txBody>
      </p:sp>
      <p:sp>
        <p:nvSpPr>
          <p:cNvPr id="6" name="Slide Number Placeholder 5">
            <a:extLst>
              <a:ext uri="{FF2B5EF4-FFF2-40B4-BE49-F238E27FC236}">
                <a16:creationId xmlns:a16="http://schemas.microsoft.com/office/drawing/2014/main" id="{127F6A62-9B8B-4B2D-B99F-6A7AA4C708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5A1E7D-A301-4A6A-B46D-0D2D6BE6EC92}" type="slidenum">
              <a:rPr lang="en-US" smtClean="0"/>
              <a:t>‹#›</a:t>
            </a:fld>
            <a:endParaRPr lang="en-US" dirty="0"/>
          </a:p>
        </p:txBody>
      </p:sp>
      <p:sp>
        <p:nvSpPr>
          <p:cNvPr id="8" name="Footer Placeholder 2">
            <a:extLst>
              <a:ext uri="{FF2B5EF4-FFF2-40B4-BE49-F238E27FC236}">
                <a16:creationId xmlns:a16="http://schemas.microsoft.com/office/drawing/2014/main" id="{274085B7-E4DF-4BB3-8716-B89786A825F2}"/>
              </a:ext>
            </a:extLst>
          </p:cNvPr>
          <p:cNvSpPr txBox="1">
            <a:spLocks/>
          </p:cNvSpPr>
          <p:nvPr userDrawn="1"/>
        </p:nvSpPr>
        <p:spPr>
          <a:xfrm>
            <a:off x="4038600" y="6438378"/>
            <a:ext cx="4114800" cy="419622"/>
          </a:xfrm>
          <a:prstGeom prst="rect">
            <a:avLst/>
          </a:prstGeom>
          <a:solidFill>
            <a:schemeClr val="bg1"/>
          </a:solidFill>
        </p:spPr>
        <p:txBody>
          <a:bodyPr/>
          <a:lstStyle>
            <a:defPPr>
              <a:defRPr lang="en-US"/>
            </a:defPPr>
            <a:lvl1pPr marL="0" algn="ctr"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Version 4.5 – March 13, 2020</a:t>
            </a:r>
          </a:p>
          <a:p>
            <a:r>
              <a:rPr lang="en-US" dirty="0"/>
              <a:t>Draft – Do Not Quote or Cite</a:t>
            </a:r>
          </a:p>
        </p:txBody>
      </p:sp>
    </p:spTree>
    <p:extLst>
      <p:ext uri="{BB962C8B-B14F-4D97-AF65-F5344CB8AC3E}">
        <p14:creationId xmlns:p14="http://schemas.microsoft.com/office/powerpoint/2010/main" val="15010295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51" r:id="rId4"/>
    <p:sldLayoutId id="2147483652" r:id="rId5"/>
    <p:sldLayoutId id="2147483653"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mailto:waterreuse@epa.gov" TargetMode="Externa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3.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7.jpe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mailto:waterreuse@epa.gov" TargetMode="External"/><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mailto:lape.jeff@epa.gov"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0.jpeg"/><Relationship Id="rId5" Type="http://schemas.openxmlformats.org/officeDocument/2006/relationships/hyperlink" Target="mailto:waterreuse@epa.gov" TargetMode="External"/><Relationship Id="rId4" Type="http://schemas.openxmlformats.org/officeDocument/2006/relationships/hyperlink" Target="https://www.epa.gov/waterreuse/water-reuse-action-plan"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hyperlink" Target="https://nam04.safelinks.protection.outlook.com/?url=https%3A%2F%2Fawwa.onlinelibrary.wiley.com%2Fdoi%2Fabs%2F10.1002%2Fawwa.1426&amp;data=02%7C01%7CAdriane.Garnreiter%40pgenv.com%7C0289307d5fe2414d265108d7c77a786c%7C6531aeb5488844ff9df36bf315d2c1d2%7C0%7C0%7C637197201176562777&amp;sdata=dMEyAN0968i3VZZjhYUEb2xly4FpYAiH59OaO1Zvnhk%3D&amp;reserved=0" TargetMode="External"/><Relationship Id="rId5" Type="http://schemas.openxmlformats.org/officeDocument/2006/relationships/image" Target="../media/image32.pn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hyperlink" Target="https://nam04.safelinks.protection.outlook.com/?url=https%3A%2F%2Fawwa.onlinelibrary.wiley.com%2Fdoi%2Fabs%2F10.1002%2Fawwa.1426&amp;data=02%7C01%7CAdriane.Garnreiter%40pgenv.com%7C0289307d5fe2414d265108d7c77a786c%7C6531aeb5488844ff9df36bf315d2c1d2%7C0%7C0%7C637197201176562777&amp;sdata=dMEyAN0968i3VZZjhYUEb2xly4FpYAiH59OaO1Zvnhk%3D&amp;reserved=0" TargetMode="Externa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F8271C-D53B-0B4E-AD99-F0EAF9CD109C}"/>
              </a:ext>
            </a:extLst>
          </p:cNvPr>
          <p:cNvPicPr>
            <a:picLocks noChangeAspect="1"/>
          </p:cNvPicPr>
          <p:nvPr/>
        </p:nvPicPr>
        <p:blipFill rotWithShape="1">
          <a:blip r:embed="rId3">
            <a:extLst>
              <a:ext uri="{28A0092B-C50C-407E-A947-70E740481C1C}">
                <a14:useLocalDpi xmlns:a14="http://schemas.microsoft.com/office/drawing/2010/main" val="0"/>
              </a:ext>
            </a:extLst>
          </a:blip>
          <a:srcRect l="40614" r="-1"/>
          <a:stretch/>
        </p:blipFill>
        <p:spPr>
          <a:xfrm>
            <a:off x="0" y="3764293"/>
            <a:ext cx="8458188" cy="1186883"/>
          </a:xfrm>
          <a:prstGeom prst="rect">
            <a:avLst/>
          </a:prstGeom>
        </p:spPr>
      </p:pic>
      <p:sp>
        <p:nvSpPr>
          <p:cNvPr id="7" name="Rectangle 6">
            <a:extLst>
              <a:ext uri="{FF2B5EF4-FFF2-40B4-BE49-F238E27FC236}">
                <a16:creationId xmlns:a16="http://schemas.microsoft.com/office/drawing/2014/main" id="{2822C6AF-7241-483E-8082-B4522C6203D2}"/>
              </a:ext>
            </a:extLst>
          </p:cNvPr>
          <p:cNvSpPr/>
          <p:nvPr/>
        </p:nvSpPr>
        <p:spPr>
          <a:xfrm>
            <a:off x="681533" y="4118629"/>
            <a:ext cx="6300036" cy="1400383"/>
          </a:xfrm>
          <a:prstGeom prst="rect">
            <a:avLst/>
          </a:prstGeom>
        </p:spPr>
        <p:txBody>
          <a:bodyPr wrap="square" anchor="t">
            <a:spAutoFit/>
          </a:bodyPr>
          <a:lstStyle/>
          <a:p>
            <a:pPr>
              <a:spcAft>
                <a:spcPts val="1200"/>
              </a:spcAft>
              <a:defRPr/>
            </a:pPr>
            <a:r>
              <a:rPr lang="en-US" sz="2700" dirty="0">
                <a:solidFill>
                  <a:schemeClr val="bg1"/>
                </a:solidFill>
                <a:latin typeface="Gotham Narrow Medium" pitchFamily="2" charset="0"/>
                <a:ea typeface="Tahoma" panose="020B0604030504040204" pitchFamily="34" charset="0"/>
                <a:cs typeface="Tahoma" panose="020B0604030504040204" pitchFamily="34" charset="0"/>
              </a:rPr>
              <a:t>2020 ACWA Mid-Year Meeting</a:t>
            </a:r>
          </a:p>
          <a:p>
            <a:pPr>
              <a:defRPr/>
            </a:pPr>
            <a:endParaRPr lang="en-US" sz="2000" dirty="0">
              <a:solidFill>
                <a:schemeClr val="bg1"/>
              </a:solidFill>
              <a:latin typeface="Gotham Narrow Medium" pitchFamily="2" charset="0"/>
              <a:ea typeface="Tahoma" panose="020B0604030504040204" pitchFamily="34" charset="0"/>
              <a:cs typeface="Tahoma" panose="020B0604030504040204" pitchFamily="34" charset="0"/>
            </a:endParaRPr>
          </a:p>
          <a:p>
            <a:pPr>
              <a:spcBef>
                <a:spcPts val="600"/>
              </a:spcBef>
              <a:defRPr/>
            </a:pPr>
            <a:r>
              <a:rPr lang="en-US" sz="2300" dirty="0">
                <a:solidFill>
                  <a:schemeClr val="bg2">
                    <a:lumMod val="50000"/>
                  </a:schemeClr>
                </a:solidFill>
                <a:latin typeface="Gotham Narrow Medium" pitchFamily="2" charset="0"/>
                <a:ea typeface="Tahoma"/>
                <a:cs typeface="Tahoma"/>
              </a:rPr>
              <a:t>March 17, 2020</a:t>
            </a:r>
            <a:endParaRPr lang="en-US" sz="2300" dirty="0">
              <a:solidFill>
                <a:schemeClr val="bg2">
                  <a:lumMod val="50000"/>
                </a:schemeClr>
              </a:solidFill>
              <a:latin typeface="Gotham Narrow Medium" pitchFamily="2" charset="0"/>
              <a:ea typeface="Tahoma" panose="020B0604030504040204" pitchFamily="34" charset="0"/>
              <a:cs typeface="Tahoma" panose="020B0604030504040204" pitchFamily="34" charset="0"/>
            </a:endParaRPr>
          </a:p>
        </p:txBody>
      </p:sp>
      <p:pic>
        <p:nvPicPr>
          <p:cNvPr id="10" name="Picture 9" descr="A picture containing sitting, underwear, table, water&#10;&#10;Description automatically generated">
            <a:extLst>
              <a:ext uri="{FF2B5EF4-FFF2-40B4-BE49-F238E27FC236}">
                <a16:creationId xmlns:a16="http://schemas.microsoft.com/office/drawing/2014/main" id="{07B466D6-A491-ED48-BAB9-EE9C6D1055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8144" y="1277203"/>
            <a:ext cx="4403856" cy="4361915"/>
          </a:xfrm>
          <a:prstGeom prst="rect">
            <a:avLst/>
          </a:prstGeom>
        </p:spPr>
      </p:pic>
      <p:pic>
        <p:nvPicPr>
          <p:cNvPr id="2" name="Picture 1">
            <a:extLst>
              <a:ext uri="{FF2B5EF4-FFF2-40B4-BE49-F238E27FC236}">
                <a16:creationId xmlns:a16="http://schemas.microsoft.com/office/drawing/2014/main" id="{8595D628-2905-4166-8182-932FE122CB6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03817" y="1180580"/>
            <a:ext cx="8200079" cy="2406545"/>
          </a:xfrm>
          <a:prstGeom prst="rect">
            <a:avLst/>
          </a:prstGeom>
        </p:spPr>
      </p:pic>
      <p:sp>
        <p:nvSpPr>
          <p:cNvPr id="8" name="TextBox 7">
            <a:extLst>
              <a:ext uri="{FF2B5EF4-FFF2-40B4-BE49-F238E27FC236}">
                <a16:creationId xmlns:a16="http://schemas.microsoft.com/office/drawing/2014/main" id="{750D152F-26E0-4C93-BAF5-5AF58440A21A}"/>
              </a:ext>
            </a:extLst>
          </p:cNvPr>
          <p:cNvSpPr txBox="1"/>
          <p:nvPr/>
        </p:nvSpPr>
        <p:spPr>
          <a:xfrm>
            <a:off x="5912962" y="5013592"/>
            <a:ext cx="2763078" cy="646331"/>
          </a:xfrm>
          <a:prstGeom prst="rect">
            <a:avLst/>
          </a:prstGeom>
          <a:noFill/>
        </p:spPr>
        <p:txBody>
          <a:bodyPr wrap="square" rtlCol="0">
            <a:spAutoFit/>
          </a:bodyPr>
          <a:lstStyle/>
          <a:p>
            <a:r>
              <a:rPr lang="en-US" u="sng" dirty="0">
                <a:latin typeface="Gotham Narrow Medium"/>
                <a:hlinkClick r:id="rId6"/>
              </a:rPr>
              <a:t>waterreuse@epa.gov</a:t>
            </a:r>
            <a:r>
              <a:rPr lang="en-US" dirty="0">
                <a:latin typeface="Gotham Narrow Medium"/>
              </a:rPr>
              <a:t> </a:t>
            </a:r>
            <a:endParaRPr lang="en-US" dirty="0">
              <a:solidFill>
                <a:schemeClr val="bg2">
                  <a:lumMod val="50000"/>
                </a:schemeClr>
              </a:solidFill>
              <a:latin typeface="Gotham Narrow Medium"/>
              <a:ea typeface="Tahoma" panose="020B0604030504040204" pitchFamily="34" charset="0"/>
              <a:cs typeface="Tahoma" panose="020B0604030504040204" pitchFamily="34" charset="0"/>
            </a:endParaRPr>
          </a:p>
          <a:p>
            <a:endParaRPr lang="en-US" dirty="0"/>
          </a:p>
        </p:txBody>
      </p:sp>
    </p:spTree>
    <p:extLst>
      <p:ext uri="{BB962C8B-B14F-4D97-AF65-F5344CB8AC3E}">
        <p14:creationId xmlns:p14="http://schemas.microsoft.com/office/powerpoint/2010/main" val="16229492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14081-056C-ED4D-9951-1BDA4DC448AB}"/>
              </a:ext>
            </a:extLst>
          </p:cNvPr>
          <p:cNvSpPr>
            <a:spLocks noGrp="1"/>
          </p:cNvSpPr>
          <p:nvPr>
            <p:ph type="title"/>
          </p:nvPr>
        </p:nvSpPr>
        <p:spPr/>
        <p:txBody>
          <a:bodyPr>
            <a:normAutofit/>
          </a:bodyPr>
          <a:lstStyle/>
          <a:p>
            <a:r>
              <a:rPr lang="en-US" dirty="0">
                <a:ea typeface="Tahoma" panose="020B0604030504040204" pitchFamily="34" charset="0"/>
                <a:cs typeface="Tahoma" panose="020B0604030504040204" pitchFamily="34" charset="0"/>
              </a:rPr>
              <a:t>Action Implementation Plans</a:t>
            </a:r>
            <a:endParaRPr lang="en-US" dirty="0"/>
          </a:p>
        </p:txBody>
      </p:sp>
      <p:sp>
        <p:nvSpPr>
          <p:cNvPr id="3" name="Content Placeholder 2">
            <a:extLst>
              <a:ext uri="{FF2B5EF4-FFF2-40B4-BE49-F238E27FC236}">
                <a16:creationId xmlns:a16="http://schemas.microsoft.com/office/drawing/2014/main" id="{955F5188-07B0-244E-848F-3879406C9400}"/>
              </a:ext>
            </a:extLst>
          </p:cNvPr>
          <p:cNvSpPr txBox="1">
            <a:spLocks/>
          </p:cNvSpPr>
          <p:nvPr/>
        </p:nvSpPr>
        <p:spPr>
          <a:xfrm>
            <a:off x="442546" y="1896197"/>
            <a:ext cx="6797039" cy="4330337"/>
          </a:xfrm>
          <a:prstGeom prst="rect">
            <a:avLst/>
          </a:prstGeom>
          <a:solidFill>
            <a:schemeClr val="bg1"/>
          </a:solidFill>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EE8516"/>
                </a:solidFill>
                <a:latin typeface="Tahoma"/>
                <a:ea typeface="Tahoma"/>
                <a:cs typeface="Tahoma"/>
              </a:rPr>
              <a:t>Version 1 fostered the development of “action implementation plans” to:</a:t>
            </a:r>
            <a:r>
              <a:rPr lang="en-US" sz="2400" b="1" dirty="0">
                <a:solidFill>
                  <a:srgbClr val="EE8516"/>
                </a:solidFill>
                <a:highlight>
                  <a:srgbClr val="FFFF00"/>
                </a:highlight>
                <a:latin typeface="Tahoma"/>
                <a:ea typeface="Tahoma"/>
                <a:cs typeface="Tahoma"/>
              </a:rPr>
              <a:t> </a:t>
            </a:r>
            <a:r>
              <a:rPr lang="en-US" sz="2400" b="1" dirty="0">
                <a:solidFill>
                  <a:srgbClr val="274D7A"/>
                </a:solidFill>
                <a:highlight>
                  <a:srgbClr val="FFFF00"/>
                </a:highlight>
                <a:latin typeface="Tahoma"/>
                <a:ea typeface="Tahoma"/>
                <a:cs typeface="Tahoma"/>
              </a:rPr>
              <a:t> </a:t>
            </a:r>
          </a:p>
          <a:p>
            <a:pPr marL="411480" indent="-411480">
              <a:buBlip>
                <a:blip r:embed="rId2"/>
              </a:buBlip>
            </a:pPr>
            <a:r>
              <a:rPr lang="en-US" sz="2400" dirty="0">
                <a:solidFill>
                  <a:srgbClr val="274D7A"/>
                </a:solidFill>
                <a:latin typeface="Tahoma" panose="020B0604030504040204" pitchFamily="34" charset="0"/>
                <a:ea typeface="Tahoma" panose="020B0604030504040204" pitchFamily="34" charset="0"/>
                <a:cs typeface="Tahoma" panose="020B0604030504040204" pitchFamily="34" charset="0"/>
              </a:rPr>
              <a:t>Demonstrate leadership for action.</a:t>
            </a:r>
          </a:p>
          <a:p>
            <a:pPr marL="411480" indent="-411480">
              <a:buBlip>
                <a:blip r:embed="rId2"/>
              </a:buBlip>
            </a:pPr>
            <a:r>
              <a:rPr lang="en-US" sz="2400" dirty="0">
                <a:solidFill>
                  <a:srgbClr val="274D7A"/>
                </a:solidFill>
                <a:latin typeface="Tahoma" panose="020B0604030504040204" pitchFamily="34" charset="0"/>
                <a:ea typeface="Tahoma" panose="020B0604030504040204" pitchFamily="34" charset="0"/>
                <a:cs typeface="Tahoma" panose="020B0604030504040204" pitchFamily="34" charset="0"/>
              </a:rPr>
              <a:t>Promote partnerships and collaborative actions that leverage the resources and expertise of many stakeholders.</a:t>
            </a:r>
          </a:p>
          <a:p>
            <a:pPr marL="411480" indent="-411480">
              <a:buBlip>
                <a:blip r:embed="rId2"/>
              </a:buBlip>
            </a:pPr>
            <a:r>
              <a:rPr lang="en-US" sz="2400" dirty="0">
                <a:solidFill>
                  <a:srgbClr val="274D7A"/>
                </a:solidFill>
                <a:latin typeface="Tahoma" panose="020B0604030504040204" pitchFamily="34" charset="0"/>
                <a:ea typeface="Tahoma" panose="020B0604030504040204" pitchFamily="34" charset="0"/>
                <a:cs typeface="Tahoma" panose="020B0604030504040204" pitchFamily="34" charset="0"/>
              </a:rPr>
              <a:t>Implement a means of demonstrating progress and accountability for the integrated actions.</a:t>
            </a:r>
          </a:p>
          <a:p>
            <a:pPr marL="411480" indent="-411480">
              <a:buBlip>
                <a:blip r:embed="rId2"/>
              </a:buBlip>
            </a:pPr>
            <a:r>
              <a:rPr lang="en-US" sz="2400" dirty="0">
                <a:solidFill>
                  <a:srgbClr val="274D7A"/>
                </a:solidFill>
                <a:latin typeface="Tahoma" panose="020B0604030504040204" pitchFamily="34" charset="0"/>
                <a:ea typeface="Tahoma" panose="020B0604030504040204" pitchFamily="34" charset="0"/>
                <a:cs typeface="Tahoma" panose="020B0604030504040204" pitchFamily="34" charset="0"/>
              </a:rPr>
              <a:t>Begin to create an enduring, dynamic, and iterative approach that will lead to subsequent versions of the WRAP.</a:t>
            </a:r>
          </a:p>
        </p:txBody>
      </p:sp>
      <p:pic>
        <p:nvPicPr>
          <p:cNvPr id="4" name="Picture 3">
            <a:extLst>
              <a:ext uri="{FF2B5EF4-FFF2-40B4-BE49-F238E27FC236}">
                <a16:creationId xmlns:a16="http://schemas.microsoft.com/office/drawing/2014/main" id="{3A0BA61D-05D9-4620-88D3-78730BBC93BB}"/>
              </a:ext>
            </a:extLst>
          </p:cNvPr>
          <p:cNvPicPr>
            <a:picLocks noChangeAspect="1"/>
          </p:cNvPicPr>
          <p:nvPr/>
        </p:nvPicPr>
        <p:blipFill>
          <a:blip r:embed="rId3"/>
          <a:stretch>
            <a:fillRect/>
          </a:stretch>
        </p:blipFill>
        <p:spPr>
          <a:xfrm>
            <a:off x="7272997" y="1654441"/>
            <a:ext cx="4476457" cy="5068032"/>
          </a:xfrm>
          <a:prstGeom prst="rect">
            <a:avLst/>
          </a:prstGeom>
        </p:spPr>
      </p:pic>
    </p:spTree>
    <p:extLst>
      <p:ext uri="{BB962C8B-B14F-4D97-AF65-F5344CB8AC3E}">
        <p14:creationId xmlns:p14="http://schemas.microsoft.com/office/powerpoint/2010/main" val="7699457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erson in a suit standing in front of a window&#10;&#10;Description automatically generated">
            <a:extLst>
              <a:ext uri="{FF2B5EF4-FFF2-40B4-BE49-F238E27FC236}">
                <a16:creationId xmlns:a16="http://schemas.microsoft.com/office/drawing/2014/main" id="{5A5ACF85-2726-4FA6-AD2F-E48550F626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0244" y="3826001"/>
            <a:ext cx="2971800" cy="1979266"/>
          </a:xfrm>
          <a:prstGeom prst="rect">
            <a:avLst/>
          </a:prstGeom>
        </p:spPr>
      </p:pic>
      <p:sp>
        <p:nvSpPr>
          <p:cNvPr id="2" name="Title 1">
            <a:extLst>
              <a:ext uri="{FF2B5EF4-FFF2-40B4-BE49-F238E27FC236}">
                <a16:creationId xmlns:a16="http://schemas.microsoft.com/office/drawing/2014/main" id="{84E82EAD-C0A5-4297-B374-22B44B9AD8DF}"/>
              </a:ext>
            </a:extLst>
          </p:cNvPr>
          <p:cNvSpPr>
            <a:spLocks noGrp="1"/>
          </p:cNvSpPr>
          <p:nvPr>
            <p:ph type="title"/>
          </p:nvPr>
        </p:nvSpPr>
        <p:spPr/>
        <p:txBody>
          <a:bodyPr/>
          <a:lstStyle/>
          <a:p>
            <a:r>
              <a:rPr lang="en-US" dirty="0"/>
              <a:t>WRAP Launch Event – February 27, 2020</a:t>
            </a:r>
          </a:p>
        </p:txBody>
      </p:sp>
      <p:pic>
        <p:nvPicPr>
          <p:cNvPr id="4" name="Picture 3" descr="A picture containing person, indoor, man, standing&#10;&#10;Description automatically generated">
            <a:extLst>
              <a:ext uri="{FF2B5EF4-FFF2-40B4-BE49-F238E27FC236}">
                <a16:creationId xmlns:a16="http://schemas.microsoft.com/office/drawing/2014/main" id="{02868A26-F4A0-4A10-B9B1-DC252BBB1C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47" y="1773388"/>
            <a:ext cx="2971800" cy="1979266"/>
          </a:xfrm>
          <a:prstGeom prst="rect">
            <a:avLst/>
          </a:prstGeom>
        </p:spPr>
      </p:pic>
      <p:pic>
        <p:nvPicPr>
          <p:cNvPr id="6" name="Picture 5" descr="A group of people sitting in front of a crowd&#10;&#10;Description automatically generated">
            <a:extLst>
              <a:ext uri="{FF2B5EF4-FFF2-40B4-BE49-F238E27FC236}">
                <a16:creationId xmlns:a16="http://schemas.microsoft.com/office/drawing/2014/main" id="{30F494C0-0378-45A1-BE92-EC35D2FD44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47" y="3814429"/>
            <a:ext cx="2971800" cy="1979266"/>
          </a:xfrm>
          <a:prstGeom prst="rect">
            <a:avLst/>
          </a:prstGeom>
        </p:spPr>
      </p:pic>
      <p:pic>
        <p:nvPicPr>
          <p:cNvPr id="12" name="Picture 11" descr="A person looking at the camera&#10;&#10;Description automatically generated">
            <a:extLst>
              <a:ext uri="{FF2B5EF4-FFF2-40B4-BE49-F238E27FC236}">
                <a16:creationId xmlns:a16="http://schemas.microsoft.com/office/drawing/2014/main" id="{75C2F78C-2796-4A0D-AE06-56B6CBB5EF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0244" y="1770487"/>
            <a:ext cx="2971800" cy="1982167"/>
          </a:xfrm>
          <a:prstGeom prst="rect">
            <a:avLst/>
          </a:prstGeom>
        </p:spPr>
      </p:pic>
      <p:pic>
        <p:nvPicPr>
          <p:cNvPr id="14" name="Picture 13" descr="A picture containing indoor, person, front, table&#10;&#10;Description automatically generated">
            <a:extLst>
              <a:ext uri="{FF2B5EF4-FFF2-40B4-BE49-F238E27FC236}">
                <a16:creationId xmlns:a16="http://schemas.microsoft.com/office/drawing/2014/main" id="{82F9C904-CB02-4317-A02C-C3FC3E2872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3742" y="1774073"/>
            <a:ext cx="2971800" cy="1979266"/>
          </a:xfrm>
          <a:prstGeom prst="rect">
            <a:avLst/>
          </a:prstGeom>
        </p:spPr>
      </p:pic>
      <p:pic>
        <p:nvPicPr>
          <p:cNvPr id="20" name="Picture 19" descr="A group of people in a room&#10;&#10;Description automatically generated">
            <a:extLst>
              <a:ext uri="{FF2B5EF4-FFF2-40B4-BE49-F238E27FC236}">
                <a16:creationId xmlns:a16="http://schemas.microsoft.com/office/drawing/2014/main" id="{2E31A315-FE87-4BB0-913F-1C473ABBE1F4}"/>
              </a:ext>
            </a:extLst>
          </p:cNvPr>
          <p:cNvPicPr>
            <a:picLocks noChangeAspect="1"/>
          </p:cNvPicPr>
          <p:nvPr/>
        </p:nvPicPr>
        <p:blipFill rotWithShape="1">
          <a:blip r:embed="rId7">
            <a:extLst>
              <a:ext uri="{28A0092B-C50C-407E-A947-70E740481C1C}">
                <a14:useLocalDpi xmlns:a14="http://schemas.microsoft.com/office/drawing/2010/main" val="0"/>
              </a:ext>
            </a:extLst>
          </a:blip>
          <a:srcRect t="4960" b="6238"/>
          <a:stretch/>
        </p:blipFill>
        <p:spPr>
          <a:xfrm>
            <a:off x="6133742" y="3826001"/>
            <a:ext cx="2971800" cy="1979266"/>
          </a:xfrm>
          <a:prstGeom prst="rect">
            <a:avLst/>
          </a:prstGeom>
        </p:spPr>
      </p:pic>
      <p:pic>
        <p:nvPicPr>
          <p:cNvPr id="10" name="Picture 9" descr="A person standing in front of a window&#10;&#10;Description automatically generated">
            <a:extLst>
              <a:ext uri="{FF2B5EF4-FFF2-40B4-BE49-F238E27FC236}">
                <a16:creationId xmlns:a16="http://schemas.microsoft.com/office/drawing/2014/main" id="{E82A0603-8BA5-4EF6-A904-BC818484AF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75880" y="3814429"/>
            <a:ext cx="2971800" cy="1979266"/>
          </a:xfrm>
          <a:prstGeom prst="rect">
            <a:avLst/>
          </a:prstGeom>
        </p:spPr>
      </p:pic>
      <p:pic>
        <p:nvPicPr>
          <p:cNvPr id="8" name="Picture 7" descr="A person wearing a suit and tie&#10;&#10;Description automatically generated">
            <a:extLst>
              <a:ext uri="{FF2B5EF4-FFF2-40B4-BE49-F238E27FC236}">
                <a16:creationId xmlns:a16="http://schemas.microsoft.com/office/drawing/2014/main" id="{E4DFA513-2F12-41D4-80C3-463B1C8C94D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75880" y="1773388"/>
            <a:ext cx="2971800" cy="1979266"/>
          </a:xfrm>
          <a:prstGeom prst="rect">
            <a:avLst/>
          </a:prstGeom>
        </p:spPr>
      </p:pic>
    </p:spTree>
    <p:extLst>
      <p:ext uri="{BB962C8B-B14F-4D97-AF65-F5344CB8AC3E}">
        <p14:creationId xmlns:p14="http://schemas.microsoft.com/office/powerpoint/2010/main" val="1080656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03682-BAB9-2545-B076-6B32C50852B2}"/>
              </a:ext>
            </a:extLst>
          </p:cNvPr>
          <p:cNvSpPr>
            <a:spLocks noGrp="1"/>
          </p:cNvSpPr>
          <p:nvPr>
            <p:ph type="title"/>
          </p:nvPr>
        </p:nvSpPr>
        <p:spPr/>
        <p:txBody>
          <a:bodyPr/>
          <a:lstStyle/>
          <a:p>
            <a:r>
              <a:rPr lang="fr-FR" dirty="0"/>
              <a:t>Water Reuse Collaborative Action Implementation</a:t>
            </a:r>
            <a:endParaRPr lang="en-US" dirty="0"/>
          </a:p>
        </p:txBody>
      </p:sp>
      <p:sp>
        <p:nvSpPr>
          <p:cNvPr id="3" name="Text Placeholder 2">
            <a:extLst>
              <a:ext uri="{FF2B5EF4-FFF2-40B4-BE49-F238E27FC236}">
                <a16:creationId xmlns:a16="http://schemas.microsoft.com/office/drawing/2014/main" id="{B0CA03AC-79EB-E349-82C9-6B89B5CB9439}"/>
              </a:ext>
            </a:extLst>
          </p:cNvPr>
          <p:cNvSpPr>
            <a:spLocks noGrp="1"/>
          </p:cNvSpPr>
          <p:nvPr>
            <p:ph type="body" idx="1"/>
          </p:nvPr>
        </p:nvSpPr>
        <p:spPr>
          <a:xfrm>
            <a:off x="0" y="562082"/>
            <a:ext cx="1560352" cy="1125800"/>
          </a:xfrm>
        </p:spPr>
        <p:txBody>
          <a:bodyPr/>
          <a:lstStyle/>
          <a:p>
            <a:r>
              <a:rPr lang="en-US" sz="2800" dirty="0"/>
              <a:t>Section 2</a:t>
            </a:r>
          </a:p>
        </p:txBody>
      </p:sp>
      <p:sp>
        <p:nvSpPr>
          <p:cNvPr id="9" name="Content Placeholder 2">
            <a:extLst>
              <a:ext uri="{FF2B5EF4-FFF2-40B4-BE49-F238E27FC236}">
                <a16:creationId xmlns:a16="http://schemas.microsoft.com/office/drawing/2014/main" id="{14235150-01B3-4216-84C3-217A14A4CED4}"/>
              </a:ext>
            </a:extLst>
          </p:cNvPr>
          <p:cNvSpPr txBox="1">
            <a:spLocks/>
          </p:cNvSpPr>
          <p:nvPr/>
        </p:nvSpPr>
        <p:spPr>
          <a:xfrm>
            <a:off x="920266" y="1801257"/>
            <a:ext cx="5891595" cy="4485244"/>
          </a:xfrm>
          <a:prstGeom prst="rect">
            <a:avLst/>
          </a:prstGeom>
          <a:solidFill>
            <a:schemeClr val="bg1"/>
          </a:solidFill>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2200" b="1" dirty="0">
                <a:solidFill>
                  <a:srgbClr val="EE8516"/>
                </a:solidFill>
                <a:latin typeface="Tahoma" panose="020B0604030504040204" pitchFamily="34" charset="0"/>
                <a:ea typeface="Tahoma" panose="020B0604030504040204" pitchFamily="34" charset="0"/>
                <a:cs typeface="Tahoma" panose="020B0604030504040204" pitchFamily="34" charset="0"/>
              </a:rPr>
              <a:t>The WRAP features 11 strategic themes:</a:t>
            </a:r>
          </a:p>
          <a:p>
            <a:pPr marL="411480" indent="-411480">
              <a:buBlip>
                <a:blip r:embed="rId2"/>
              </a:buBlip>
            </a:pPr>
            <a:r>
              <a:rPr lang="en-US" sz="2000" dirty="0">
                <a:solidFill>
                  <a:srgbClr val="274D7A"/>
                </a:solidFill>
                <a:latin typeface="Tahoma" panose="020B0604030504040204" pitchFamily="34" charset="0"/>
                <a:ea typeface="Tahoma" panose="020B0604030504040204" pitchFamily="34" charset="0"/>
                <a:cs typeface="Tahoma" panose="020B0604030504040204" pitchFamily="34" charset="0"/>
              </a:rPr>
              <a:t>2.1 Integrated Watershed Action</a:t>
            </a:r>
          </a:p>
          <a:p>
            <a:pPr marL="411480" indent="-411480">
              <a:buBlip>
                <a:blip r:embed="rId2"/>
              </a:buBlip>
            </a:pPr>
            <a:r>
              <a:rPr lang="en-US" sz="2000" dirty="0">
                <a:solidFill>
                  <a:srgbClr val="274D7A"/>
                </a:solidFill>
                <a:latin typeface="Tahoma" panose="020B0604030504040204" pitchFamily="34" charset="0"/>
                <a:ea typeface="Tahoma" panose="020B0604030504040204" pitchFamily="34" charset="0"/>
                <a:cs typeface="Tahoma" panose="020B0604030504040204" pitchFamily="34" charset="0"/>
              </a:rPr>
              <a:t>2.2 Policy Coordination</a:t>
            </a:r>
          </a:p>
          <a:p>
            <a:pPr marL="411480" indent="-411480">
              <a:buBlip>
                <a:blip r:embed="rId2"/>
              </a:buBlip>
            </a:pPr>
            <a:r>
              <a:rPr lang="en-US" sz="2000" dirty="0">
                <a:solidFill>
                  <a:srgbClr val="274D7A"/>
                </a:solidFill>
                <a:latin typeface="Tahoma" panose="020B0604030504040204" pitchFamily="34" charset="0"/>
                <a:ea typeface="Tahoma" panose="020B0604030504040204" pitchFamily="34" charset="0"/>
                <a:cs typeface="Tahoma" panose="020B0604030504040204" pitchFamily="34" charset="0"/>
              </a:rPr>
              <a:t>2.3 Science and Specifications</a:t>
            </a:r>
          </a:p>
          <a:p>
            <a:pPr marL="411480" indent="-411480">
              <a:buBlip>
                <a:blip r:embed="rId2"/>
              </a:buBlip>
            </a:pPr>
            <a:r>
              <a:rPr lang="en-US" sz="2000" dirty="0">
                <a:solidFill>
                  <a:srgbClr val="274D7A"/>
                </a:solidFill>
                <a:latin typeface="Tahoma" panose="020B0604030504040204" pitchFamily="34" charset="0"/>
                <a:ea typeface="Tahoma" panose="020B0604030504040204" pitchFamily="34" charset="0"/>
                <a:cs typeface="Tahoma" panose="020B0604030504040204" pitchFamily="34" charset="0"/>
              </a:rPr>
              <a:t>2.4 Technology Development and Validation</a:t>
            </a:r>
          </a:p>
          <a:p>
            <a:pPr marL="411480" indent="-411480">
              <a:buBlip>
                <a:blip r:embed="rId2"/>
              </a:buBlip>
            </a:pPr>
            <a:r>
              <a:rPr lang="en-US" sz="2000" dirty="0">
                <a:solidFill>
                  <a:srgbClr val="274D7A"/>
                </a:solidFill>
                <a:latin typeface="Tahoma" panose="020B0604030504040204" pitchFamily="34" charset="0"/>
                <a:ea typeface="Tahoma" panose="020B0604030504040204" pitchFamily="34" charset="0"/>
                <a:cs typeface="Tahoma" panose="020B0604030504040204" pitchFamily="34" charset="0"/>
              </a:rPr>
              <a:t>2.5 Water Information Availability</a:t>
            </a:r>
          </a:p>
          <a:p>
            <a:pPr marL="411480" indent="-411480">
              <a:buBlip>
                <a:blip r:embed="rId2"/>
              </a:buBlip>
            </a:pPr>
            <a:r>
              <a:rPr lang="en-US" sz="2000" dirty="0">
                <a:solidFill>
                  <a:srgbClr val="274D7A"/>
                </a:solidFill>
                <a:latin typeface="Tahoma" panose="020B0604030504040204" pitchFamily="34" charset="0"/>
                <a:ea typeface="Tahoma" panose="020B0604030504040204" pitchFamily="34" charset="0"/>
                <a:cs typeface="Tahoma" panose="020B0604030504040204" pitchFamily="34" charset="0"/>
              </a:rPr>
              <a:t>2.6 Finance Support</a:t>
            </a:r>
          </a:p>
          <a:p>
            <a:pPr marL="411480" indent="-411480">
              <a:buBlip>
                <a:blip r:embed="rId2"/>
              </a:buBlip>
            </a:pPr>
            <a:r>
              <a:rPr lang="en-US" sz="2000" dirty="0">
                <a:solidFill>
                  <a:srgbClr val="274D7A"/>
                </a:solidFill>
                <a:latin typeface="Tahoma" panose="020B0604030504040204" pitchFamily="34" charset="0"/>
                <a:ea typeface="Tahoma" panose="020B0604030504040204" pitchFamily="34" charset="0"/>
                <a:cs typeface="Tahoma" panose="020B0604030504040204" pitchFamily="34" charset="0"/>
              </a:rPr>
              <a:t>2.7 Integrated Research</a:t>
            </a:r>
          </a:p>
          <a:p>
            <a:pPr marL="411480" indent="-411480">
              <a:buBlip>
                <a:blip r:embed="rId2"/>
              </a:buBlip>
            </a:pPr>
            <a:r>
              <a:rPr lang="en-US" sz="2000" dirty="0">
                <a:solidFill>
                  <a:srgbClr val="274D7A"/>
                </a:solidFill>
                <a:latin typeface="Tahoma" panose="020B0604030504040204" pitchFamily="34" charset="0"/>
                <a:ea typeface="Tahoma" panose="020B0604030504040204" pitchFamily="34" charset="0"/>
                <a:cs typeface="Tahoma" panose="020B0604030504040204" pitchFamily="34" charset="0"/>
              </a:rPr>
              <a:t>2.8 Outreach and Communications</a:t>
            </a:r>
          </a:p>
          <a:p>
            <a:pPr marL="411480" indent="-411480">
              <a:buBlip>
                <a:blip r:embed="rId2"/>
              </a:buBlip>
            </a:pPr>
            <a:r>
              <a:rPr lang="en-US" sz="2000" dirty="0">
                <a:solidFill>
                  <a:srgbClr val="274D7A"/>
                </a:solidFill>
                <a:latin typeface="Tahoma" panose="020B0604030504040204" pitchFamily="34" charset="0"/>
                <a:ea typeface="Tahoma" panose="020B0604030504040204" pitchFamily="34" charset="0"/>
                <a:cs typeface="Tahoma" panose="020B0604030504040204" pitchFamily="34" charset="0"/>
              </a:rPr>
              <a:t>2.9 Workforce Development</a:t>
            </a:r>
          </a:p>
          <a:p>
            <a:pPr marL="411480" indent="-411480">
              <a:buBlip>
                <a:blip r:embed="rId2"/>
              </a:buBlip>
            </a:pPr>
            <a:r>
              <a:rPr lang="en-US" sz="2000" dirty="0">
                <a:solidFill>
                  <a:srgbClr val="274D7A"/>
                </a:solidFill>
                <a:latin typeface="Tahoma" panose="020B0604030504040204" pitchFamily="34" charset="0"/>
                <a:ea typeface="Tahoma" panose="020B0604030504040204" pitchFamily="34" charset="0"/>
                <a:cs typeface="Tahoma" panose="020B0604030504040204" pitchFamily="34" charset="0"/>
              </a:rPr>
              <a:t>2.10 Metrics for Success</a:t>
            </a:r>
          </a:p>
          <a:p>
            <a:pPr marL="411480" indent="-411480">
              <a:buBlip>
                <a:blip r:embed="rId2"/>
              </a:buBlip>
            </a:pPr>
            <a:r>
              <a:rPr lang="en-US" sz="2000" dirty="0">
                <a:solidFill>
                  <a:srgbClr val="274D7A"/>
                </a:solidFill>
                <a:latin typeface="Tahoma" panose="020B0604030504040204" pitchFamily="34" charset="0"/>
                <a:ea typeface="Tahoma" panose="020B0604030504040204" pitchFamily="34" charset="0"/>
                <a:cs typeface="Tahoma" panose="020B0604030504040204" pitchFamily="34" charset="0"/>
              </a:rPr>
              <a:t>2.11 International Collaboration</a:t>
            </a:r>
          </a:p>
        </p:txBody>
      </p:sp>
      <p:pic>
        <p:nvPicPr>
          <p:cNvPr id="11" name="Picture 10">
            <a:extLst>
              <a:ext uri="{FF2B5EF4-FFF2-40B4-BE49-F238E27FC236}">
                <a16:creationId xmlns:a16="http://schemas.microsoft.com/office/drawing/2014/main" id="{FC38C6AE-9F02-4EA4-83CB-F6539500FE01}"/>
              </a:ext>
            </a:extLst>
          </p:cNvPr>
          <p:cNvPicPr>
            <a:picLocks noChangeAspect="1"/>
          </p:cNvPicPr>
          <p:nvPr/>
        </p:nvPicPr>
        <p:blipFill>
          <a:blip r:embed="rId3"/>
          <a:stretch>
            <a:fillRect/>
          </a:stretch>
        </p:blipFill>
        <p:spPr>
          <a:xfrm>
            <a:off x="7288111" y="1801257"/>
            <a:ext cx="3684689" cy="4588147"/>
          </a:xfrm>
          <a:prstGeom prst="rect">
            <a:avLst/>
          </a:prstGeom>
        </p:spPr>
      </p:pic>
    </p:spTree>
    <p:extLst>
      <p:ext uri="{BB962C8B-B14F-4D97-AF65-F5344CB8AC3E}">
        <p14:creationId xmlns:p14="http://schemas.microsoft.com/office/powerpoint/2010/main" val="29691287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FEA0D-A88A-7242-9E81-D579FD47DC69}"/>
              </a:ext>
            </a:extLst>
          </p:cNvPr>
          <p:cNvSpPr>
            <a:spLocks noGrp="1"/>
          </p:cNvSpPr>
          <p:nvPr>
            <p:ph type="title"/>
          </p:nvPr>
        </p:nvSpPr>
        <p:spPr/>
        <p:txBody>
          <a:bodyPr/>
          <a:lstStyle/>
          <a:p>
            <a:r>
              <a:rPr lang="en-US" dirty="0"/>
              <a:t>Examples of Developed Actions</a:t>
            </a:r>
          </a:p>
        </p:txBody>
      </p:sp>
      <p:pic>
        <p:nvPicPr>
          <p:cNvPr id="4" name="Picture 3">
            <a:extLst>
              <a:ext uri="{FF2B5EF4-FFF2-40B4-BE49-F238E27FC236}">
                <a16:creationId xmlns:a16="http://schemas.microsoft.com/office/drawing/2014/main" id="{E7CA6024-5973-4719-BCA3-BE1ABFBFFBF2}"/>
              </a:ext>
            </a:extLst>
          </p:cNvPr>
          <p:cNvPicPr>
            <a:picLocks noChangeAspect="1"/>
          </p:cNvPicPr>
          <p:nvPr/>
        </p:nvPicPr>
        <p:blipFill>
          <a:blip r:embed="rId2"/>
          <a:stretch>
            <a:fillRect/>
          </a:stretch>
        </p:blipFill>
        <p:spPr>
          <a:xfrm>
            <a:off x="1029473" y="1771399"/>
            <a:ext cx="10077450" cy="4181475"/>
          </a:xfrm>
          <a:prstGeom prst="rect">
            <a:avLst/>
          </a:prstGeom>
        </p:spPr>
      </p:pic>
    </p:spTree>
    <p:extLst>
      <p:ext uri="{BB962C8B-B14F-4D97-AF65-F5344CB8AC3E}">
        <p14:creationId xmlns:p14="http://schemas.microsoft.com/office/powerpoint/2010/main" val="2694003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14081-056C-ED4D-9951-1BDA4DC448AB}"/>
              </a:ext>
            </a:extLst>
          </p:cNvPr>
          <p:cNvSpPr>
            <a:spLocks noGrp="1"/>
          </p:cNvSpPr>
          <p:nvPr>
            <p:ph type="title"/>
          </p:nvPr>
        </p:nvSpPr>
        <p:spPr/>
        <p:txBody>
          <a:bodyPr>
            <a:normAutofit/>
          </a:bodyPr>
          <a:lstStyle/>
          <a:p>
            <a:r>
              <a:rPr lang="en-US" dirty="0">
                <a:ea typeface="Tahoma" panose="020B0604030504040204" pitchFamily="34" charset="0"/>
                <a:cs typeface="Tahoma" panose="020B0604030504040204" pitchFamily="34" charset="0"/>
              </a:rPr>
              <a:t>Federal Policy Statement on Water Reuse</a:t>
            </a:r>
            <a:endParaRPr lang="en-US" dirty="0"/>
          </a:p>
        </p:txBody>
      </p:sp>
      <p:sp>
        <p:nvSpPr>
          <p:cNvPr id="8" name="Content Placeholder 2">
            <a:extLst>
              <a:ext uri="{FF2B5EF4-FFF2-40B4-BE49-F238E27FC236}">
                <a16:creationId xmlns:a16="http://schemas.microsoft.com/office/drawing/2014/main" id="{7FDDF696-DFB1-4B9E-BE67-768C155207AA}"/>
              </a:ext>
            </a:extLst>
          </p:cNvPr>
          <p:cNvSpPr txBox="1">
            <a:spLocks/>
          </p:cNvSpPr>
          <p:nvPr/>
        </p:nvSpPr>
        <p:spPr>
          <a:xfrm>
            <a:off x="920266" y="1801257"/>
            <a:ext cx="10750357" cy="4485244"/>
          </a:xfrm>
          <a:prstGeom prst="rect">
            <a:avLst/>
          </a:prstGeom>
          <a:solidFill>
            <a:schemeClr val="bg1"/>
          </a:solidFill>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2200" dirty="0">
                <a:solidFill>
                  <a:srgbClr val="274D7A"/>
                </a:solidFill>
                <a:latin typeface="Tahoma" panose="020B0604030504040204" pitchFamily="34" charset="0"/>
                <a:ea typeface="Tahoma" panose="020B0604030504040204" pitchFamily="34" charset="0"/>
                <a:cs typeface="Tahoma" panose="020B0604030504040204" pitchFamily="34" charset="0"/>
              </a:rPr>
              <a:t>Water is critical to our nation’s health, strength, security, and resilience, but the solutions available to manage water and its availability are often complex. When incorporated into an integrated water management plan, water reuse can be a valuable tool to enhance the availability and effective use of water resources. The federal government recognizes, acknowledges, and respects the primacy of states in the management of water resources within their borders.</a:t>
            </a:r>
          </a:p>
          <a:p>
            <a:pPr marL="0" indent="0">
              <a:lnSpc>
                <a:spcPct val="120000"/>
              </a:lnSpc>
              <a:buNone/>
            </a:pPr>
            <a:r>
              <a:rPr lang="en-US" sz="2200" dirty="0">
                <a:solidFill>
                  <a:srgbClr val="274D7A"/>
                </a:solidFill>
                <a:latin typeface="Tahoma" panose="020B0604030504040204" pitchFamily="34" charset="0"/>
                <a:ea typeface="Tahoma" panose="020B0604030504040204" pitchFamily="34" charset="0"/>
                <a:cs typeface="Tahoma" panose="020B0604030504040204" pitchFamily="34" charset="0"/>
              </a:rPr>
              <a:t>The federal government supports the consideration of water reuse to increase water security, sustainability, and resilience, especially when considered through integrated and collaborative water resource planning approaches, typically at the watershed or basin-scale.</a:t>
            </a:r>
          </a:p>
          <a:p>
            <a:pPr marL="0" indent="0">
              <a:lnSpc>
                <a:spcPct val="120000"/>
              </a:lnSpc>
              <a:spcAft>
                <a:spcPts val="1200"/>
              </a:spcAft>
              <a:buNone/>
            </a:pPr>
            <a:r>
              <a:rPr lang="en-US" sz="2200" dirty="0">
                <a:solidFill>
                  <a:srgbClr val="274D7A"/>
                </a:solidFill>
                <a:latin typeface="Tahoma" panose="020B0604030504040204" pitchFamily="34" charset="0"/>
                <a:ea typeface="Tahoma" panose="020B0604030504040204" pitchFamily="34" charset="0"/>
                <a:cs typeface="Tahoma" panose="020B0604030504040204" pitchFamily="34" charset="0"/>
              </a:rPr>
              <a:t>This policy statement is intended to guide federal agencies to:</a:t>
            </a:r>
          </a:p>
          <a:p>
            <a:pPr marL="411480" indent="-411480">
              <a:spcAft>
                <a:spcPts val="1000"/>
              </a:spcAft>
              <a:buBlip>
                <a:blip r:embed="rId2"/>
              </a:buBlip>
            </a:pPr>
            <a:r>
              <a:rPr lang="en-US" sz="2000" dirty="0">
                <a:solidFill>
                  <a:srgbClr val="274D7A"/>
                </a:solidFill>
                <a:latin typeface="Tahoma" panose="020B0604030504040204" pitchFamily="34" charset="0"/>
                <a:ea typeface="Tahoma" panose="020B0604030504040204" pitchFamily="34" charset="0"/>
                <a:cs typeface="Tahoma" panose="020B0604030504040204" pitchFamily="34" charset="0"/>
              </a:rPr>
              <a:t>Encourage consideration of water reuse and integrated watershed-scale planning approaches;</a:t>
            </a:r>
          </a:p>
          <a:p>
            <a:pPr marL="411480" indent="-411480">
              <a:spcAft>
                <a:spcPts val="1000"/>
              </a:spcAft>
              <a:buBlip>
                <a:blip r:embed="rId2"/>
              </a:buBlip>
            </a:pPr>
            <a:r>
              <a:rPr lang="en-US" sz="2000" dirty="0">
                <a:solidFill>
                  <a:srgbClr val="274D7A"/>
                </a:solidFill>
                <a:latin typeface="Tahoma" panose="020B0604030504040204" pitchFamily="34" charset="0"/>
                <a:ea typeface="Tahoma" panose="020B0604030504040204" pitchFamily="34" charset="0"/>
                <a:cs typeface="Tahoma" panose="020B0604030504040204" pitchFamily="34" charset="0"/>
              </a:rPr>
              <a:t>Communicate the value and benefits of water reuse; and</a:t>
            </a:r>
          </a:p>
          <a:p>
            <a:pPr marL="411480" indent="-411480">
              <a:spcAft>
                <a:spcPts val="1000"/>
              </a:spcAft>
              <a:buBlip>
                <a:blip r:embed="rId2"/>
              </a:buBlip>
            </a:pPr>
            <a:r>
              <a:rPr lang="en-US" sz="2000" dirty="0">
                <a:solidFill>
                  <a:srgbClr val="274D7A"/>
                </a:solidFill>
                <a:latin typeface="Tahoma" panose="020B0604030504040204" pitchFamily="34" charset="0"/>
                <a:ea typeface="Tahoma" panose="020B0604030504040204" pitchFamily="34" charset="0"/>
                <a:cs typeface="Tahoma" panose="020B0604030504040204" pitchFamily="34" charset="0"/>
              </a:rPr>
              <a:t>Leverage existing programmatic, funding, and technical resources.</a:t>
            </a:r>
          </a:p>
        </p:txBody>
      </p:sp>
    </p:spTree>
    <p:extLst>
      <p:ext uri="{BB962C8B-B14F-4D97-AF65-F5344CB8AC3E}">
        <p14:creationId xmlns:p14="http://schemas.microsoft.com/office/powerpoint/2010/main" val="29805467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FEA0D-A88A-7242-9E81-D579FD47DC69}"/>
              </a:ext>
            </a:extLst>
          </p:cNvPr>
          <p:cNvSpPr>
            <a:spLocks noGrp="1"/>
          </p:cNvSpPr>
          <p:nvPr>
            <p:ph type="title"/>
          </p:nvPr>
        </p:nvSpPr>
        <p:spPr/>
        <p:txBody>
          <a:bodyPr/>
          <a:lstStyle/>
          <a:p>
            <a:r>
              <a:rPr lang="en-US" dirty="0"/>
              <a:t>Examples of Developed Actions</a:t>
            </a:r>
          </a:p>
        </p:txBody>
      </p:sp>
      <p:pic>
        <p:nvPicPr>
          <p:cNvPr id="7" name="Picture 6">
            <a:extLst>
              <a:ext uri="{FF2B5EF4-FFF2-40B4-BE49-F238E27FC236}">
                <a16:creationId xmlns:a16="http://schemas.microsoft.com/office/drawing/2014/main" id="{F4CBD0B8-8A84-4823-8822-5F874971B3D5}"/>
              </a:ext>
            </a:extLst>
          </p:cNvPr>
          <p:cNvPicPr>
            <a:picLocks noChangeAspect="1"/>
          </p:cNvPicPr>
          <p:nvPr/>
        </p:nvPicPr>
        <p:blipFill>
          <a:blip r:embed="rId2"/>
          <a:stretch>
            <a:fillRect/>
          </a:stretch>
        </p:blipFill>
        <p:spPr>
          <a:xfrm>
            <a:off x="1926248" y="1704309"/>
            <a:ext cx="8749336" cy="4809032"/>
          </a:xfrm>
          <a:prstGeom prst="rect">
            <a:avLst/>
          </a:prstGeom>
        </p:spPr>
      </p:pic>
    </p:spTree>
    <p:extLst>
      <p:ext uri="{BB962C8B-B14F-4D97-AF65-F5344CB8AC3E}">
        <p14:creationId xmlns:p14="http://schemas.microsoft.com/office/powerpoint/2010/main" val="1470479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FEA0D-A88A-7242-9E81-D579FD47DC69}"/>
              </a:ext>
            </a:extLst>
          </p:cNvPr>
          <p:cNvSpPr>
            <a:spLocks noGrp="1"/>
          </p:cNvSpPr>
          <p:nvPr>
            <p:ph type="title"/>
          </p:nvPr>
        </p:nvSpPr>
        <p:spPr/>
        <p:txBody>
          <a:bodyPr/>
          <a:lstStyle/>
          <a:p>
            <a:r>
              <a:rPr lang="en-US" dirty="0"/>
              <a:t>Examples of Developed Actions</a:t>
            </a:r>
          </a:p>
        </p:txBody>
      </p:sp>
      <p:pic>
        <p:nvPicPr>
          <p:cNvPr id="3" name="Picture 2">
            <a:extLst>
              <a:ext uri="{FF2B5EF4-FFF2-40B4-BE49-F238E27FC236}">
                <a16:creationId xmlns:a16="http://schemas.microsoft.com/office/drawing/2014/main" id="{D22FD040-B46C-4C69-9A90-DED7BD081CE5}"/>
              </a:ext>
            </a:extLst>
          </p:cNvPr>
          <p:cNvPicPr>
            <a:picLocks noChangeAspect="1"/>
          </p:cNvPicPr>
          <p:nvPr/>
        </p:nvPicPr>
        <p:blipFill>
          <a:blip r:embed="rId2"/>
          <a:stretch>
            <a:fillRect/>
          </a:stretch>
        </p:blipFill>
        <p:spPr>
          <a:xfrm>
            <a:off x="1563609" y="1758142"/>
            <a:ext cx="9064782" cy="4646440"/>
          </a:xfrm>
          <a:prstGeom prst="rect">
            <a:avLst/>
          </a:prstGeom>
        </p:spPr>
      </p:pic>
    </p:spTree>
    <p:extLst>
      <p:ext uri="{BB962C8B-B14F-4D97-AF65-F5344CB8AC3E}">
        <p14:creationId xmlns:p14="http://schemas.microsoft.com/office/powerpoint/2010/main" val="30763685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FEA0D-A88A-7242-9E81-D579FD47DC69}"/>
              </a:ext>
            </a:extLst>
          </p:cNvPr>
          <p:cNvSpPr>
            <a:spLocks noGrp="1"/>
          </p:cNvSpPr>
          <p:nvPr>
            <p:ph type="title"/>
          </p:nvPr>
        </p:nvSpPr>
        <p:spPr/>
        <p:txBody>
          <a:bodyPr/>
          <a:lstStyle/>
          <a:p>
            <a:r>
              <a:rPr lang="en-US" dirty="0"/>
              <a:t>Examples of Developed Actions</a:t>
            </a:r>
          </a:p>
        </p:txBody>
      </p:sp>
      <p:pic>
        <p:nvPicPr>
          <p:cNvPr id="3" name="Picture 2">
            <a:extLst>
              <a:ext uri="{FF2B5EF4-FFF2-40B4-BE49-F238E27FC236}">
                <a16:creationId xmlns:a16="http://schemas.microsoft.com/office/drawing/2014/main" id="{3973DB5D-8813-4952-BA4C-4FD61681184C}"/>
              </a:ext>
            </a:extLst>
          </p:cNvPr>
          <p:cNvPicPr>
            <a:picLocks noChangeAspect="1"/>
          </p:cNvPicPr>
          <p:nvPr/>
        </p:nvPicPr>
        <p:blipFill>
          <a:blip r:embed="rId2"/>
          <a:stretch>
            <a:fillRect/>
          </a:stretch>
        </p:blipFill>
        <p:spPr>
          <a:xfrm>
            <a:off x="1470088" y="1702970"/>
            <a:ext cx="9239373" cy="4745955"/>
          </a:xfrm>
          <a:prstGeom prst="rect">
            <a:avLst/>
          </a:prstGeom>
        </p:spPr>
      </p:pic>
    </p:spTree>
    <p:extLst>
      <p:ext uri="{BB962C8B-B14F-4D97-AF65-F5344CB8AC3E}">
        <p14:creationId xmlns:p14="http://schemas.microsoft.com/office/powerpoint/2010/main" val="33823240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FEA0D-A88A-7242-9E81-D579FD47DC69}"/>
              </a:ext>
            </a:extLst>
          </p:cNvPr>
          <p:cNvSpPr>
            <a:spLocks noGrp="1"/>
          </p:cNvSpPr>
          <p:nvPr>
            <p:ph type="title"/>
          </p:nvPr>
        </p:nvSpPr>
        <p:spPr/>
        <p:txBody>
          <a:bodyPr/>
          <a:lstStyle/>
          <a:p>
            <a:r>
              <a:rPr lang="en-US" dirty="0"/>
              <a:t>Examples of Developed Actions</a:t>
            </a:r>
          </a:p>
        </p:txBody>
      </p:sp>
      <p:pic>
        <p:nvPicPr>
          <p:cNvPr id="4" name="Picture 3">
            <a:extLst>
              <a:ext uri="{FF2B5EF4-FFF2-40B4-BE49-F238E27FC236}">
                <a16:creationId xmlns:a16="http://schemas.microsoft.com/office/drawing/2014/main" id="{ECDDDD7E-3FF0-4139-87D2-465CB77C6F66}"/>
              </a:ext>
            </a:extLst>
          </p:cNvPr>
          <p:cNvPicPr>
            <a:picLocks noChangeAspect="1"/>
          </p:cNvPicPr>
          <p:nvPr/>
        </p:nvPicPr>
        <p:blipFill>
          <a:blip r:embed="rId2"/>
          <a:stretch>
            <a:fillRect/>
          </a:stretch>
        </p:blipFill>
        <p:spPr>
          <a:xfrm>
            <a:off x="1494472" y="1772529"/>
            <a:ext cx="9518720" cy="4585987"/>
          </a:xfrm>
          <a:prstGeom prst="rect">
            <a:avLst/>
          </a:prstGeom>
        </p:spPr>
      </p:pic>
    </p:spTree>
    <p:extLst>
      <p:ext uri="{BB962C8B-B14F-4D97-AF65-F5344CB8AC3E}">
        <p14:creationId xmlns:p14="http://schemas.microsoft.com/office/powerpoint/2010/main" val="19424566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14081-056C-ED4D-9951-1BDA4DC448AB}"/>
              </a:ext>
            </a:extLst>
          </p:cNvPr>
          <p:cNvSpPr>
            <a:spLocks noGrp="1"/>
          </p:cNvSpPr>
          <p:nvPr>
            <p:ph type="title"/>
          </p:nvPr>
        </p:nvSpPr>
        <p:spPr>
          <a:xfrm>
            <a:off x="394283" y="766769"/>
            <a:ext cx="11276340" cy="632933"/>
          </a:xfrm>
        </p:spPr>
        <p:txBody>
          <a:bodyPr>
            <a:normAutofit/>
          </a:bodyPr>
          <a:lstStyle/>
          <a:p>
            <a:r>
              <a:rPr lang="en-US" dirty="0">
                <a:ea typeface="Tahoma" panose="020B0604030504040204" pitchFamily="34" charset="0"/>
                <a:cs typeface="Tahoma" panose="020B0604030504040204" pitchFamily="34" charset="0"/>
              </a:rPr>
              <a:t>Communicating Progress and Managing Forward</a:t>
            </a:r>
            <a:endParaRPr lang="en-US" dirty="0"/>
          </a:p>
        </p:txBody>
      </p:sp>
      <p:sp>
        <p:nvSpPr>
          <p:cNvPr id="3" name="Content Placeholder 2">
            <a:extLst>
              <a:ext uri="{FF2B5EF4-FFF2-40B4-BE49-F238E27FC236}">
                <a16:creationId xmlns:a16="http://schemas.microsoft.com/office/drawing/2014/main" id="{955F5188-07B0-244E-848F-3879406C9400}"/>
              </a:ext>
            </a:extLst>
          </p:cNvPr>
          <p:cNvSpPr txBox="1">
            <a:spLocks/>
          </p:cNvSpPr>
          <p:nvPr/>
        </p:nvSpPr>
        <p:spPr>
          <a:xfrm>
            <a:off x="910742" y="1786598"/>
            <a:ext cx="9867976" cy="4670474"/>
          </a:xfrm>
          <a:prstGeom prst="rect">
            <a:avLst/>
          </a:prstGeom>
          <a:solidFill>
            <a:schemeClr val="bg1"/>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11480" indent="-411480">
              <a:buBlip>
                <a:blip r:embed="rId2"/>
              </a:buBlip>
            </a:pPr>
            <a:r>
              <a:rPr lang="en-US" sz="2400" dirty="0">
                <a:solidFill>
                  <a:srgbClr val="274D7A"/>
                </a:solidFill>
                <a:latin typeface="Tahoma" panose="020B0604030504040204" pitchFamily="34" charset="0"/>
                <a:ea typeface="Tahoma" panose="020B0604030504040204" pitchFamily="34" charset="0"/>
                <a:cs typeface="Tahoma" panose="020B0604030504040204" pitchFamily="34" charset="0"/>
              </a:rPr>
              <a:t>Print Product and Launch of the WRAP Online Platform</a:t>
            </a:r>
          </a:p>
          <a:p>
            <a:pPr marL="411480" indent="-411480">
              <a:buBlip>
                <a:blip r:embed="rId2"/>
              </a:buBlip>
            </a:pPr>
            <a:r>
              <a:rPr lang="en-US" sz="2400" dirty="0">
                <a:solidFill>
                  <a:srgbClr val="274D7A"/>
                </a:solidFill>
                <a:latin typeface="Tahoma" panose="020B0604030504040204" pitchFamily="34" charset="0"/>
                <a:ea typeface="Tahoma" panose="020B0604030504040204" pitchFamily="34" charset="0"/>
                <a:cs typeface="Tahoma" panose="020B0604030504040204" pitchFamily="34" charset="0"/>
              </a:rPr>
              <a:t>Identification of New Ideas for Actions</a:t>
            </a:r>
          </a:p>
          <a:p>
            <a:pPr marL="411480" indent="-411480">
              <a:buBlip>
                <a:blip r:embed="rId2"/>
              </a:buBlip>
            </a:pPr>
            <a:r>
              <a:rPr lang="en-US" sz="2400" dirty="0">
                <a:solidFill>
                  <a:srgbClr val="274D7A"/>
                </a:solidFill>
                <a:latin typeface="Tahoma" panose="020B0604030504040204" pitchFamily="34" charset="0"/>
                <a:ea typeface="Tahoma" panose="020B0604030504040204" pitchFamily="34" charset="0"/>
                <a:cs typeface="Tahoma" panose="020B0604030504040204" pitchFamily="34" charset="0"/>
              </a:rPr>
              <a:t>Adaptive and Iterative Management—Imagining Version 2</a:t>
            </a:r>
          </a:p>
          <a:p>
            <a:pPr lvl="1">
              <a:buFont typeface="Wingdings" panose="05000000000000000000" pitchFamily="2" charset="2"/>
              <a:buChar char="Ø"/>
            </a:pPr>
            <a:r>
              <a:rPr lang="en-US" sz="2200" b="1" dirty="0">
                <a:solidFill>
                  <a:srgbClr val="274D7A"/>
                </a:solidFill>
                <a:latin typeface="Tahoma" panose="020B0604030504040204" pitchFamily="34" charset="0"/>
                <a:ea typeface="Tahoma" panose="020B0604030504040204" pitchFamily="34" charset="0"/>
                <a:cs typeface="Tahoma" panose="020B0604030504040204" pitchFamily="34" charset="0"/>
              </a:rPr>
              <a:t>September 2020</a:t>
            </a:r>
            <a:r>
              <a:rPr lang="en-US" sz="2200" dirty="0">
                <a:solidFill>
                  <a:srgbClr val="274D7A"/>
                </a:solidFill>
                <a:latin typeface="Tahoma" panose="020B0604030504040204" pitchFamily="34" charset="0"/>
                <a:ea typeface="Tahoma" panose="020B0604030504040204" pitchFamily="34" charset="0"/>
                <a:cs typeface="Tahoma" panose="020B0604030504040204" pitchFamily="34" charset="0"/>
              </a:rPr>
              <a:t>: </a:t>
            </a:r>
          </a:p>
          <a:p>
            <a:pPr lvl="2"/>
            <a:r>
              <a:rPr lang="en-US" sz="2200" dirty="0">
                <a:solidFill>
                  <a:srgbClr val="274D7A"/>
                </a:solidFill>
                <a:latin typeface="Tahoma" panose="020B0604030504040204" pitchFamily="34" charset="0"/>
                <a:ea typeface="Tahoma" panose="020B0604030504040204" pitchFamily="34" charset="0"/>
                <a:cs typeface="Tahoma" panose="020B0604030504040204" pitchFamily="34" charset="0"/>
              </a:rPr>
              <a:t>Annual WateReuse Symposium (Denver, Colorado) to report on action implementation progress</a:t>
            </a:r>
          </a:p>
          <a:p>
            <a:pPr lvl="2"/>
            <a:r>
              <a:rPr lang="en-US" sz="2200" dirty="0">
                <a:solidFill>
                  <a:srgbClr val="274D7A"/>
                </a:solidFill>
                <a:latin typeface="Tahoma" panose="020B0604030504040204" pitchFamily="34" charset="0"/>
                <a:ea typeface="Tahoma" panose="020B0604030504040204" pitchFamily="34" charset="0"/>
                <a:cs typeface="Tahoma" panose="020B0604030504040204" pitchFamily="34" charset="0"/>
              </a:rPr>
              <a:t>Initiate development of Action Plan (Version 2)</a:t>
            </a:r>
          </a:p>
          <a:p>
            <a:pPr lvl="2"/>
            <a:r>
              <a:rPr lang="en-US" sz="2200" dirty="0">
                <a:solidFill>
                  <a:srgbClr val="274D7A"/>
                </a:solidFill>
                <a:latin typeface="Tahoma" panose="020B0604030504040204" pitchFamily="34" charset="0"/>
                <a:ea typeface="Tahoma" panose="020B0604030504040204" pitchFamily="34" charset="0"/>
                <a:cs typeface="Tahoma" panose="020B0604030504040204" pitchFamily="34" charset="0"/>
              </a:rPr>
              <a:t>Start of next public comment period? </a:t>
            </a:r>
          </a:p>
          <a:p>
            <a:pPr lvl="1">
              <a:buFont typeface="Wingdings" panose="05000000000000000000" pitchFamily="2" charset="2"/>
              <a:buChar char="Ø"/>
            </a:pPr>
            <a:r>
              <a:rPr lang="en-US" sz="2200" b="1" dirty="0">
                <a:solidFill>
                  <a:srgbClr val="274D7A"/>
                </a:solidFill>
                <a:latin typeface="Tahoma" panose="020B0604030504040204" pitchFamily="34" charset="0"/>
                <a:ea typeface="Tahoma" panose="020B0604030504040204" pitchFamily="34" charset="0"/>
                <a:cs typeface="Tahoma" panose="020B0604030504040204" pitchFamily="34" charset="0"/>
              </a:rPr>
              <a:t>April 2021</a:t>
            </a:r>
            <a:r>
              <a:rPr lang="en-US" sz="2200" dirty="0">
                <a:solidFill>
                  <a:srgbClr val="274D7A"/>
                </a:solidFill>
                <a:latin typeface="Tahoma" panose="020B0604030504040204" pitchFamily="34" charset="0"/>
                <a:ea typeface="Tahoma" panose="020B0604030504040204" pitchFamily="34" charset="0"/>
                <a:cs typeface="Tahoma" panose="020B0604030504040204" pitchFamily="34" charset="0"/>
              </a:rPr>
              <a:t>: Release Version 2 during Water Week</a:t>
            </a:r>
          </a:p>
          <a:p>
            <a:pPr marL="411480" indent="-411480">
              <a:buBlip>
                <a:blip r:embed="rId2"/>
              </a:buBlip>
            </a:pPr>
            <a:r>
              <a:rPr lang="en-US" sz="2400" dirty="0">
                <a:solidFill>
                  <a:srgbClr val="274D7A"/>
                </a:solidFill>
                <a:latin typeface="Tahoma" panose="020B0604030504040204" pitchFamily="34" charset="0"/>
                <a:ea typeface="Tahoma" panose="020B0604030504040204" pitchFamily="34" charset="0"/>
                <a:cs typeface="Tahoma" panose="020B0604030504040204" pitchFamily="34" charset="0"/>
              </a:rPr>
              <a:t>Building an Enduring Legacy of Watershed-Based Action</a:t>
            </a:r>
          </a:p>
        </p:txBody>
      </p:sp>
    </p:spTree>
    <p:extLst>
      <p:ext uri="{BB962C8B-B14F-4D97-AF65-F5344CB8AC3E}">
        <p14:creationId xmlns:p14="http://schemas.microsoft.com/office/powerpoint/2010/main" val="13161931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D84E766-A5C5-904B-8986-EC4D6D6330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98" y="560244"/>
            <a:ext cx="11963400" cy="996950"/>
          </a:xfrm>
          <a:prstGeom prst="rect">
            <a:avLst/>
          </a:prstGeom>
        </p:spPr>
      </p:pic>
      <p:pic>
        <p:nvPicPr>
          <p:cNvPr id="10" name="Picture 9">
            <a:extLst>
              <a:ext uri="{FF2B5EF4-FFF2-40B4-BE49-F238E27FC236}">
                <a16:creationId xmlns:a16="http://schemas.microsoft.com/office/drawing/2014/main" id="{76F387CA-FFF1-4E2F-BC04-95D59A716887}"/>
              </a:ext>
            </a:extLst>
          </p:cNvPr>
          <p:cNvPicPr>
            <a:picLocks noChangeAspect="1"/>
          </p:cNvPicPr>
          <p:nvPr/>
        </p:nvPicPr>
        <p:blipFill>
          <a:blip r:embed="rId4"/>
          <a:stretch>
            <a:fillRect/>
          </a:stretch>
        </p:blipFill>
        <p:spPr>
          <a:xfrm>
            <a:off x="5026855" y="2042189"/>
            <a:ext cx="6442902" cy="4447204"/>
          </a:xfrm>
          <a:prstGeom prst="rect">
            <a:avLst/>
          </a:prstGeom>
        </p:spPr>
      </p:pic>
      <p:sp>
        <p:nvSpPr>
          <p:cNvPr id="12" name="Title 1">
            <a:extLst>
              <a:ext uri="{FF2B5EF4-FFF2-40B4-BE49-F238E27FC236}">
                <a16:creationId xmlns:a16="http://schemas.microsoft.com/office/drawing/2014/main" id="{1B857857-F240-49E7-AAA2-5D5CC4C8FC45}"/>
              </a:ext>
            </a:extLst>
          </p:cNvPr>
          <p:cNvSpPr txBox="1">
            <a:spLocks/>
          </p:cNvSpPr>
          <p:nvPr/>
        </p:nvSpPr>
        <p:spPr>
          <a:xfrm>
            <a:off x="1017143" y="718303"/>
            <a:ext cx="9370030" cy="705620"/>
          </a:xfrm>
          <a:prstGeom prst="rect">
            <a:avLst/>
          </a:prstGeom>
        </p:spPr>
        <p:txBody>
          <a:bodyPr vert="horz" lIns="91440" tIns="45720" rIns="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bg1"/>
                </a:solidFill>
                <a:latin typeface="Gotham Narrow Medium" pitchFamily="2" charset="0"/>
                <a:ea typeface="Tahoma" panose="020B0604030504040204" pitchFamily="34" charset="0"/>
                <a:cs typeface="Tahoma" panose="020B0604030504040204" pitchFamily="34" charset="0"/>
              </a:rPr>
              <a:t>The Vision</a:t>
            </a:r>
          </a:p>
        </p:txBody>
      </p:sp>
      <p:pic>
        <p:nvPicPr>
          <p:cNvPr id="13" name="Picture 12">
            <a:extLst>
              <a:ext uri="{FF2B5EF4-FFF2-40B4-BE49-F238E27FC236}">
                <a16:creationId xmlns:a16="http://schemas.microsoft.com/office/drawing/2014/main" id="{428B49E9-AED5-4DA0-8F8E-A4F4F2D5F370}"/>
              </a:ext>
            </a:extLst>
          </p:cNvPr>
          <p:cNvPicPr>
            <a:picLocks noChangeAspect="1"/>
          </p:cNvPicPr>
          <p:nvPr/>
        </p:nvPicPr>
        <p:blipFill rotWithShape="1">
          <a:blip r:embed="rId5">
            <a:extLst>
              <a:ext uri="{28A0092B-C50C-407E-A947-70E740481C1C}">
                <a14:useLocalDpi xmlns:a14="http://schemas.microsoft.com/office/drawing/2010/main" val="0"/>
              </a:ext>
            </a:extLst>
          </a:blip>
          <a:srcRect l="7051" r="10828"/>
          <a:stretch/>
        </p:blipFill>
        <p:spPr>
          <a:xfrm>
            <a:off x="403678" y="2145404"/>
            <a:ext cx="4392517" cy="357285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75983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14081-056C-ED4D-9951-1BDA4DC448AB}"/>
              </a:ext>
            </a:extLst>
          </p:cNvPr>
          <p:cNvSpPr>
            <a:spLocks noGrp="1"/>
          </p:cNvSpPr>
          <p:nvPr>
            <p:ph type="title"/>
          </p:nvPr>
        </p:nvSpPr>
        <p:spPr>
          <a:xfrm>
            <a:off x="394283" y="766769"/>
            <a:ext cx="11276340" cy="632933"/>
          </a:xfrm>
        </p:spPr>
        <p:txBody>
          <a:bodyPr>
            <a:normAutofit/>
          </a:bodyPr>
          <a:lstStyle/>
          <a:p>
            <a:r>
              <a:rPr lang="en-US" dirty="0">
                <a:ea typeface="Tahoma" panose="020B0604030504040204" pitchFamily="34" charset="0"/>
                <a:cs typeface="Tahoma" panose="020B0604030504040204" pitchFamily="34" charset="0"/>
              </a:rPr>
              <a:t>From Implementation to Institutionalization</a:t>
            </a:r>
            <a:endParaRPr lang="en-US" dirty="0"/>
          </a:p>
        </p:txBody>
      </p:sp>
      <p:sp>
        <p:nvSpPr>
          <p:cNvPr id="3" name="Content Placeholder 2">
            <a:extLst>
              <a:ext uri="{FF2B5EF4-FFF2-40B4-BE49-F238E27FC236}">
                <a16:creationId xmlns:a16="http://schemas.microsoft.com/office/drawing/2014/main" id="{955F5188-07B0-244E-848F-3879406C9400}"/>
              </a:ext>
            </a:extLst>
          </p:cNvPr>
          <p:cNvSpPr txBox="1">
            <a:spLocks/>
          </p:cNvSpPr>
          <p:nvPr/>
        </p:nvSpPr>
        <p:spPr>
          <a:xfrm>
            <a:off x="910742" y="2067790"/>
            <a:ext cx="5593967" cy="4389281"/>
          </a:xfrm>
          <a:prstGeom prst="rect">
            <a:avLst/>
          </a:prstGeom>
          <a:solidFill>
            <a:schemeClr val="bg1"/>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11480" indent="-411480">
              <a:buBlip>
                <a:blip r:embed="rId2"/>
              </a:buBlip>
            </a:pPr>
            <a:r>
              <a:rPr lang="en-US" sz="2400" dirty="0">
                <a:solidFill>
                  <a:srgbClr val="274D7A"/>
                </a:solidFill>
                <a:latin typeface="Tahoma" panose="020B0604030504040204" pitchFamily="34" charset="0"/>
                <a:ea typeface="Tahoma" panose="020B0604030504040204" pitchFamily="34" charset="0"/>
                <a:cs typeface="Tahoma" panose="020B0604030504040204" pitchFamily="34" charset="0"/>
              </a:rPr>
              <a:t>EPA goal to institutionalize water reuse into the Office of Water operational culture</a:t>
            </a:r>
          </a:p>
          <a:p>
            <a:pPr marL="411480" indent="-411480">
              <a:buBlip>
                <a:blip r:embed="rId2"/>
              </a:buBlip>
            </a:pPr>
            <a:r>
              <a:rPr lang="en-US" sz="2400" dirty="0">
                <a:solidFill>
                  <a:srgbClr val="274D7A"/>
                </a:solidFill>
                <a:latin typeface="Tahoma" panose="020B0604030504040204" pitchFamily="34" charset="0"/>
                <a:ea typeface="Tahoma" panose="020B0604030504040204" pitchFamily="34" charset="0"/>
                <a:cs typeface="Tahoma" panose="020B0604030504040204" pitchFamily="34" charset="0"/>
              </a:rPr>
              <a:t>Exploring ways to embed reuse into the National Water Program</a:t>
            </a:r>
          </a:p>
          <a:p>
            <a:pPr marL="411480" indent="-411480">
              <a:buBlip>
                <a:blip r:embed="rId2"/>
              </a:buBlip>
            </a:pPr>
            <a:r>
              <a:rPr lang="en-US" sz="2400" dirty="0">
                <a:solidFill>
                  <a:srgbClr val="274D7A"/>
                </a:solidFill>
                <a:latin typeface="Tahoma" panose="020B0604030504040204" pitchFamily="34" charset="0"/>
                <a:ea typeface="Tahoma" panose="020B0604030504040204" pitchFamily="34" charset="0"/>
                <a:cs typeface="Tahoma" panose="020B0604030504040204" pitchFamily="34" charset="0"/>
              </a:rPr>
              <a:t>What does this look like across the water user community?</a:t>
            </a:r>
          </a:p>
        </p:txBody>
      </p:sp>
      <p:pic>
        <p:nvPicPr>
          <p:cNvPr id="5" name="Picture 4">
            <a:extLst>
              <a:ext uri="{FF2B5EF4-FFF2-40B4-BE49-F238E27FC236}">
                <a16:creationId xmlns:a16="http://schemas.microsoft.com/office/drawing/2014/main" id="{1413F7DC-5683-4AFA-A472-AA41363A4A53}"/>
              </a:ext>
            </a:extLst>
          </p:cNvPr>
          <p:cNvPicPr>
            <a:picLocks noChangeAspect="1"/>
          </p:cNvPicPr>
          <p:nvPr/>
        </p:nvPicPr>
        <p:blipFill>
          <a:blip r:embed="rId3"/>
          <a:stretch>
            <a:fillRect/>
          </a:stretch>
        </p:blipFill>
        <p:spPr>
          <a:xfrm>
            <a:off x="7053456" y="2067790"/>
            <a:ext cx="4227802" cy="3108840"/>
          </a:xfrm>
          <a:prstGeom prst="rect">
            <a:avLst/>
          </a:prstGeom>
        </p:spPr>
      </p:pic>
    </p:spTree>
    <p:extLst>
      <p:ext uri="{BB962C8B-B14F-4D97-AF65-F5344CB8AC3E}">
        <p14:creationId xmlns:p14="http://schemas.microsoft.com/office/powerpoint/2010/main" val="16365567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14081-056C-ED4D-9951-1BDA4DC448AB}"/>
              </a:ext>
            </a:extLst>
          </p:cNvPr>
          <p:cNvSpPr>
            <a:spLocks noGrp="1"/>
          </p:cNvSpPr>
          <p:nvPr>
            <p:ph type="title"/>
          </p:nvPr>
        </p:nvSpPr>
        <p:spPr>
          <a:xfrm>
            <a:off x="394283" y="766769"/>
            <a:ext cx="11276340" cy="632933"/>
          </a:xfrm>
        </p:spPr>
        <p:txBody>
          <a:bodyPr>
            <a:normAutofit/>
          </a:bodyPr>
          <a:lstStyle/>
          <a:p>
            <a:r>
              <a:rPr lang="en-US" dirty="0">
                <a:ea typeface="Tahoma" panose="020B0604030504040204" pitchFamily="34" charset="0"/>
                <a:cs typeface="Tahoma" panose="020B0604030504040204" pitchFamily="34" charset="0"/>
              </a:rPr>
              <a:t>Get Involved!</a:t>
            </a:r>
            <a:endParaRPr lang="en-US" dirty="0"/>
          </a:p>
        </p:txBody>
      </p:sp>
      <p:sp>
        <p:nvSpPr>
          <p:cNvPr id="3" name="Content Placeholder 2">
            <a:extLst>
              <a:ext uri="{FF2B5EF4-FFF2-40B4-BE49-F238E27FC236}">
                <a16:creationId xmlns:a16="http://schemas.microsoft.com/office/drawing/2014/main" id="{955F5188-07B0-244E-848F-3879406C9400}"/>
              </a:ext>
            </a:extLst>
          </p:cNvPr>
          <p:cNvSpPr txBox="1">
            <a:spLocks/>
          </p:cNvSpPr>
          <p:nvPr/>
        </p:nvSpPr>
        <p:spPr>
          <a:xfrm>
            <a:off x="910742" y="1786598"/>
            <a:ext cx="9867976" cy="4670474"/>
          </a:xfrm>
          <a:prstGeom prst="rect">
            <a:avLst/>
          </a:prstGeom>
          <a:solidFill>
            <a:schemeClr val="bg1"/>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11480" indent="-411480">
              <a:lnSpc>
                <a:spcPct val="100000"/>
              </a:lnSpc>
              <a:spcAft>
                <a:spcPts val="400"/>
              </a:spcAft>
              <a:buBlip>
                <a:blip r:embed="rId2"/>
              </a:buBlip>
            </a:pPr>
            <a:r>
              <a:rPr lang="en-US" sz="2400" dirty="0">
                <a:solidFill>
                  <a:srgbClr val="274D7A"/>
                </a:solidFill>
                <a:latin typeface="Tahoma" panose="020B0604030504040204" pitchFamily="34" charset="0"/>
                <a:ea typeface="Tahoma" panose="020B0604030504040204" pitchFamily="34" charset="0"/>
                <a:cs typeface="Tahoma" panose="020B0604030504040204" pitchFamily="34" charset="0"/>
              </a:rPr>
              <a:t>Support implementation of developed actions</a:t>
            </a:r>
          </a:p>
          <a:p>
            <a:pPr lvl="1">
              <a:lnSpc>
                <a:spcPct val="100000"/>
              </a:lnSpc>
              <a:spcAft>
                <a:spcPts val="400"/>
              </a:spcAft>
              <a:buFont typeface="Wingdings" panose="05000000000000000000" pitchFamily="2" charset="2"/>
              <a:buChar char="Ø"/>
            </a:pPr>
            <a:r>
              <a:rPr lang="en-US" sz="2000" dirty="0">
                <a:solidFill>
                  <a:srgbClr val="274D7A"/>
                </a:solidFill>
                <a:latin typeface="Tahoma" panose="020B0604030504040204" pitchFamily="34" charset="0"/>
                <a:ea typeface="Tahoma" panose="020B0604030504040204" pitchFamily="34" charset="0"/>
                <a:cs typeface="Tahoma" panose="020B0604030504040204" pitchFamily="34" charset="0"/>
              </a:rPr>
              <a:t>Reach out to action leader(s) about status and next steps</a:t>
            </a:r>
          </a:p>
          <a:p>
            <a:pPr marL="411480" indent="-411480">
              <a:lnSpc>
                <a:spcPct val="100000"/>
              </a:lnSpc>
              <a:spcAft>
                <a:spcPts val="400"/>
              </a:spcAft>
              <a:buBlip>
                <a:blip r:embed="rId2"/>
              </a:buBlip>
            </a:pPr>
            <a:r>
              <a:rPr lang="en-US" sz="2400" dirty="0">
                <a:solidFill>
                  <a:srgbClr val="274D7A"/>
                </a:solidFill>
                <a:latin typeface="Tahoma" panose="020B0604030504040204" pitchFamily="34" charset="0"/>
                <a:ea typeface="Tahoma" panose="020B0604030504040204" pitchFamily="34" charset="0"/>
                <a:cs typeface="Tahoma" panose="020B0604030504040204" pitchFamily="34" charset="0"/>
              </a:rPr>
              <a:t>Initiate scoping of undeveloped or new action ideas</a:t>
            </a:r>
          </a:p>
          <a:p>
            <a:pPr lvl="1">
              <a:lnSpc>
                <a:spcPct val="100000"/>
              </a:lnSpc>
              <a:spcAft>
                <a:spcPts val="400"/>
              </a:spcAft>
              <a:buFont typeface="Wingdings" panose="05000000000000000000" pitchFamily="2" charset="2"/>
              <a:buChar char="Ø"/>
            </a:pPr>
            <a:r>
              <a:rPr lang="en-US" sz="2000" dirty="0">
                <a:solidFill>
                  <a:srgbClr val="274D7A"/>
                </a:solidFill>
                <a:latin typeface="Tahoma" panose="020B0604030504040204" pitchFamily="34" charset="0"/>
                <a:ea typeface="Tahoma" panose="020B0604030504040204" pitchFamily="34" charset="0"/>
                <a:cs typeface="Tahoma" panose="020B0604030504040204" pitchFamily="34" charset="0"/>
              </a:rPr>
              <a:t>Share idea with WRAP team</a:t>
            </a:r>
          </a:p>
          <a:p>
            <a:pPr lvl="1">
              <a:lnSpc>
                <a:spcPct val="100000"/>
              </a:lnSpc>
              <a:spcAft>
                <a:spcPts val="400"/>
              </a:spcAft>
              <a:buFont typeface="Wingdings" panose="05000000000000000000" pitchFamily="2" charset="2"/>
              <a:buChar char="Ø"/>
            </a:pPr>
            <a:r>
              <a:rPr lang="en-US" sz="2000" dirty="0">
                <a:solidFill>
                  <a:srgbClr val="274D7A"/>
                </a:solidFill>
                <a:latin typeface="Tahoma" panose="020B0604030504040204" pitchFamily="34" charset="0"/>
                <a:ea typeface="Tahoma" panose="020B0604030504040204" pitchFamily="34" charset="0"/>
                <a:cs typeface="Tahoma" panose="020B0604030504040204" pitchFamily="34" charset="0"/>
              </a:rPr>
              <a:t>Begin to compile key information (e.g., leader/partner organizations and contacts, background, implementation milestones)</a:t>
            </a:r>
          </a:p>
          <a:p>
            <a:pPr lvl="1">
              <a:lnSpc>
                <a:spcPct val="100000"/>
              </a:lnSpc>
              <a:spcAft>
                <a:spcPts val="400"/>
              </a:spcAft>
              <a:buFont typeface="Wingdings" panose="05000000000000000000" pitchFamily="2" charset="2"/>
              <a:buChar char="Ø"/>
            </a:pPr>
            <a:r>
              <a:rPr lang="en-US" sz="2000" dirty="0">
                <a:solidFill>
                  <a:srgbClr val="274D7A"/>
                </a:solidFill>
                <a:latin typeface="Tahoma" panose="020B0604030504040204" pitchFamily="34" charset="0"/>
                <a:ea typeface="Tahoma" panose="020B0604030504040204" pitchFamily="34" charset="0"/>
                <a:cs typeface="Tahoma" panose="020B0604030504040204" pitchFamily="34" charset="0"/>
              </a:rPr>
              <a:t>Next suite of actions expected to be considered in fall 2020</a:t>
            </a:r>
          </a:p>
          <a:p>
            <a:pPr marL="411480" indent="-411480">
              <a:lnSpc>
                <a:spcPct val="100000"/>
              </a:lnSpc>
              <a:spcAft>
                <a:spcPts val="400"/>
              </a:spcAft>
              <a:buBlip>
                <a:blip r:embed="rId2"/>
              </a:buBlip>
            </a:pPr>
            <a:r>
              <a:rPr lang="en-US" sz="2400" dirty="0">
                <a:solidFill>
                  <a:srgbClr val="274D7A"/>
                </a:solidFill>
                <a:latin typeface="Tahoma" panose="020B0604030504040204" pitchFamily="34" charset="0"/>
                <a:ea typeface="Tahoma" panose="020B0604030504040204" pitchFamily="34" charset="0"/>
                <a:cs typeface="Tahoma" panose="020B0604030504040204" pitchFamily="34" charset="0"/>
              </a:rPr>
              <a:t>Questions/comments about the effort</a:t>
            </a:r>
          </a:p>
          <a:p>
            <a:pPr lvl="1">
              <a:lnSpc>
                <a:spcPct val="100000"/>
              </a:lnSpc>
              <a:spcAft>
                <a:spcPts val="400"/>
              </a:spcAft>
              <a:buFont typeface="Wingdings" panose="05000000000000000000" pitchFamily="2" charset="2"/>
              <a:buChar char="Ø"/>
            </a:pPr>
            <a:r>
              <a:rPr lang="en-US" sz="2000" dirty="0">
                <a:solidFill>
                  <a:srgbClr val="274D7A"/>
                </a:solidFill>
                <a:latin typeface="Tahoma" panose="020B0604030504040204" pitchFamily="34" charset="0"/>
                <a:ea typeface="Tahoma" panose="020B0604030504040204" pitchFamily="34" charset="0"/>
                <a:cs typeface="Tahoma" panose="020B0604030504040204" pitchFamily="34" charset="0"/>
              </a:rPr>
              <a:t>Email </a:t>
            </a:r>
            <a:r>
              <a:rPr lang="en-US" sz="2000" u="sng" dirty="0">
                <a:latin typeface="Gotham Narrow Medium"/>
                <a:hlinkClick r:id="rId3"/>
              </a:rPr>
              <a:t>waterreuse@epa.gov</a:t>
            </a:r>
            <a:r>
              <a:rPr lang="en-US" sz="2000" dirty="0">
                <a:latin typeface="Gotham Narrow Medium"/>
              </a:rPr>
              <a:t> </a:t>
            </a:r>
            <a:endParaRPr lang="en-US" sz="2000" dirty="0">
              <a:solidFill>
                <a:schemeClr val="bg2">
                  <a:lumMod val="50000"/>
                </a:schemeClr>
              </a:solidFill>
              <a:latin typeface="Gotham Narrow Medium"/>
              <a:ea typeface="Tahoma" panose="020B0604030504040204" pitchFamily="34" charset="0"/>
              <a:cs typeface="Tahoma" panose="020B0604030504040204" pitchFamily="34" charset="0"/>
            </a:endParaRPr>
          </a:p>
          <a:p>
            <a:pPr marL="457200" lvl="1" indent="0">
              <a:buNone/>
            </a:pPr>
            <a:endParaRPr lang="en-US" sz="2000" dirty="0">
              <a:solidFill>
                <a:srgbClr val="274D7A"/>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667444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9998E105-CCB6-406B-9606-3AFB804BA1F1}"/>
              </a:ext>
            </a:extLst>
          </p:cNvPr>
          <p:cNvSpPr txBox="1">
            <a:spLocks/>
          </p:cNvSpPr>
          <p:nvPr/>
        </p:nvSpPr>
        <p:spPr>
          <a:xfrm>
            <a:off x="600075" y="1590261"/>
            <a:ext cx="11093824" cy="4010440"/>
          </a:xfrm>
          <a:prstGeom prst="rect">
            <a:avLst/>
          </a:prstGeom>
          <a:solidFill>
            <a:schemeClr val="bg1"/>
          </a:solidFill>
        </p:spPr>
        <p:txBody>
          <a:bodyPr vert="horz" lIns="91440" tIns="45720" rIns="91440" bIns="45720" rtlCol="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2300" dirty="0">
              <a:solidFill>
                <a:srgbClr val="274D7A"/>
              </a:solidFill>
              <a:latin typeface="Tahoma" panose="020B0604030504040204" pitchFamily="34" charset="0"/>
              <a:ea typeface="Tahoma" panose="020B0604030504040204" pitchFamily="34" charset="0"/>
              <a:cs typeface="Tahoma" panose="020B0604030504040204" pitchFamily="34" charset="0"/>
            </a:endParaRPr>
          </a:p>
          <a:p>
            <a:pPr marL="0" indent="0" algn="ctr">
              <a:spcBef>
                <a:spcPts val="0"/>
              </a:spcBef>
              <a:buFont typeface="Arial" panose="020B0604020202020204" pitchFamily="34" charset="0"/>
              <a:buNone/>
            </a:pPr>
            <a:r>
              <a:rPr lang="en-US" sz="2600" b="1" dirty="0">
                <a:solidFill>
                  <a:srgbClr val="EE8516"/>
                </a:solidFill>
                <a:latin typeface="Tahoma"/>
                <a:ea typeface="Tahoma"/>
                <a:cs typeface="Tahoma"/>
              </a:rPr>
              <a:t>Jeff Lape</a:t>
            </a:r>
            <a:r>
              <a:rPr lang="en-US" sz="2600" dirty="0">
                <a:solidFill>
                  <a:srgbClr val="EE8516"/>
                </a:solidFill>
                <a:latin typeface="Tahoma"/>
                <a:ea typeface="Tahoma"/>
                <a:cs typeface="Tahoma"/>
              </a:rPr>
              <a:t>, National Program Leader for Water Reuse</a:t>
            </a:r>
            <a:endParaRPr lang="en-US" sz="2600" dirty="0">
              <a:solidFill>
                <a:srgbClr val="EE8516"/>
              </a:solidFill>
              <a:latin typeface="Tahoma" panose="020B0604030504040204" pitchFamily="34" charset="0"/>
              <a:ea typeface="Tahoma" panose="020B0604030504040204" pitchFamily="34" charset="0"/>
              <a:cs typeface="Tahoma" panose="020B0604030504040204" pitchFamily="34" charset="0"/>
            </a:endParaRPr>
          </a:p>
          <a:p>
            <a:pPr marL="0" indent="0" algn="ctr">
              <a:buFont typeface="Arial" panose="020B0604020202020204" pitchFamily="34" charset="0"/>
              <a:buNone/>
            </a:pPr>
            <a:r>
              <a:rPr lang="en-US" sz="2400" dirty="0">
                <a:solidFill>
                  <a:srgbClr val="EE8516"/>
                </a:solidFill>
                <a:latin typeface="Tahoma"/>
                <a:ea typeface="Tahoma"/>
                <a:cs typeface="Tahoma"/>
              </a:rPr>
              <a:t>EPA Office of Water</a:t>
            </a:r>
            <a:endParaRPr lang="en-US" sz="2400" dirty="0">
              <a:solidFill>
                <a:srgbClr val="EE8516"/>
              </a:solidFill>
              <a:latin typeface="Tahoma" panose="020B0604030504040204" pitchFamily="34" charset="0"/>
              <a:ea typeface="Tahoma" panose="020B0604030504040204" pitchFamily="34" charset="0"/>
              <a:cs typeface="Tahoma" panose="020B0604030504040204" pitchFamily="34" charset="0"/>
            </a:endParaRPr>
          </a:p>
          <a:p>
            <a:pPr marL="0" indent="0" algn="ctr">
              <a:buFont typeface="Arial" panose="020B0604020202020204" pitchFamily="34" charset="0"/>
              <a:buNone/>
            </a:pPr>
            <a:r>
              <a:rPr lang="en-US" sz="2400" dirty="0">
                <a:solidFill>
                  <a:srgbClr val="274D7A"/>
                </a:solidFill>
                <a:latin typeface="Tahoma" panose="020B0604030504040204" pitchFamily="34" charset="0"/>
                <a:ea typeface="Tahoma" panose="020B0604030504040204" pitchFamily="34" charset="0"/>
                <a:cs typeface="Tahoma" panose="020B0604030504040204" pitchFamily="34" charset="0"/>
                <a:hlinkClick r:id="rId3"/>
              </a:rPr>
              <a:t>lape.jeff@epa.gov</a:t>
            </a:r>
            <a:r>
              <a:rPr lang="en-US" sz="2400" dirty="0">
                <a:solidFill>
                  <a:srgbClr val="274D7A"/>
                </a:solidFill>
                <a:latin typeface="Tahoma" panose="020B0604030504040204" pitchFamily="34" charset="0"/>
                <a:ea typeface="Tahoma" panose="020B0604030504040204" pitchFamily="34" charset="0"/>
                <a:cs typeface="Tahoma" panose="020B0604030504040204" pitchFamily="34" charset="0"/>
              </a:rPr>
              <a:t> </a:t>
            </a:r>
            <a:endParaRPr lang="en-US" dirty="0">
              <a:hlinkClick r:id="rId4"/>
            </a:endParaRPr>
          </a:p>
          <a:p>
            <a:pPr marL="0" indent="0" algn="ctr">
              <a:buFont typeface="Arial" panose="020B0604020202020204" pitchFamily="34" charset="0"/>
              <a:buNone/>
            </a:pPr>
            <a:endParaRPr lang="en-US" sz="2400" b="1" u="sng" dirty="0">
              <a:latin typeface="Tahoma" panose="020B0604030504040204" pitchFamily="34" charset="0"/>
              <a:ea typeface="Tahoma" panose="020B0604030504040204" pitchFamily="34" charset="0"/>
              <a:cs typeface="Tahoma" panose="020B0604030504040204" pitchFamily="34" charset="0"/>
              <a:hlinkClick r:id="" action="ppaction://noaction"/>
            </a:endParaRPr>
          </a:p>
          <a:p>
            <a:pPr marL="0" indent="0" algn="ctr">
              <a:buFont typeface="Arial" panose="020B0604020202020204" pitchFamily="34" charset="0"/>
              <a:buNone/>
            </a:pPr>
            <a:endParaRPr lang="en-US" sz="2400" b="1" u="sng" dirty="0">
              <a:latin typeface="Tahoma" panose="020B0604030504040204" pitchFamily="34" charset="0"/>
              <a:ea typeface="Tahoma" panose="020B0604030504040204" pitchFamily="34" charset="0"/>
              <a:cs typeface="Tahoma" panose="020B0604030504040204" pitchFamily="34" charset="0"/>
              <a:hlinkClick r:id="" action="ppaction://noaction"/>
            </a:endParaRPr>
          </a:p>
          <a:p>
            <a:pPr marL="0" indent="0" algn="ctr">
              <a:buFont typeface="Arial" panose="020B0604020202020204" pitchFamily="34" charset="0"/>
              <a:buNone/>
            </a:pPr>
            <a:endParaRPr lang="en-US" sz="2400" b="1" u="sng" dirty="0">
              <a:latin typeface="Tahoma" panose="020B0604030504040204" pitchFamily="34" charset="0"/>
              <a:ea typeface="Tahoma" panose="020B0604030504040204" pitchFamily="34" charset="0"/>
              <a:cs typeface="Tahoma" panose="020B0604030504040204" pitchFamily="34" charset="0"/>
              <a:hlinkClick r:id="" action="ppaction://noaction"/>
            </a:endParaRPr>
          </a:p>
          <a:p>
            <a:pPr marL="0" indent="0" algn="ctr">
              <a:buFont typeface="Arial" panose="020B0604020202020204" pitchFamily="34" charset="0"/>
              <a:buNone/>
            </a:pPr>
            <a:endParaRPr lang="en-US" sz="2400" b="1" u="sng" dirty="0">
              <a:latin typeface="Tahoma" panose="020B0604030504040204" pitchFamily="34" charset="0"/>
              <a:ea typeface="Tahoma" panose="020B0604030504040204" pitchFamily="34" charset="0"/>
              <a:cs typeface="Tahoma" panose="020B0604030504040204" pitchFamily="34" charset="0"/>
              <a:hlinkClick r:id="" action="ppaction://noaction"/>
            </a:endParaRPr>
          </a:p>
          <a:p>
            <a:pPr marL="0" indent="0" algn="ctr">
              <a:buFont typeface="Arial" panose="020B0604020202020204" pitchFamily="34" charset="0"/>
              <a:buNone/>
            </a:pPr>
            <a:endParaRPr lang="en-US" sz="2400" b="1" u="sng" dirty="0">
              <a:latin typeface="Tahoma" panose="020B0604030504040204" pitchFamily="34" charset="0"/>
              <a:ea typeface="Tahoma" panose="020B0604030504040204" pitchFamily="34" charset="0"/>
              <a:cs typeface="Tahoma" panose="020B0604030504040204" pitchFamily="34" charset="0"/>
              <a:hlinkClick r:id="" action="ppaction://noaction"/>
            </a:endParaRPr>
          </a:p>
          <a:p>
            <a:pPr marL="0" indent="0" algn="ctr">
              <a:buFont typeface="Arial" panose="020B0604020202020204" pitchFamily="34" charset="0"/>
              <a:buNone/>
            </a:pPr>
            <a:r>
              <a:rPr lang="en-US" sz="2400" b="1" u="sng" dirty="0">
                <a:latin typeface="Tahoma" panose="020B0604030504040204" pitchFamily="34" charset="0"/>
                <a:ea typeface="Tahoma" panose="020B0604030504040204" pitchFamily="34" charset="0"/>
                <a:cs typeface="Tahoma" panose="020B0604030504040204" pitchFamily="34" charset="0"/>
                <a:hlinkClick r:id="rId4"/>
              </a:rPr>
              <a:t>https://www.epa.gov/waterreuse/water-reuse-action-plan</a:t>
            </a:r>
            <a:endParaRPr lang="en-US" sz="2400" b="1" u="sng" dirty="0">
              <a:latin typeface="Tahoma" panose="020B0604030504040204" pitchFamily="34" charset="0"/>
              <a:ea typeface="Tahoma" panose="020B0604030504040204" pitchFamily="34" charset="0"/>
              <a:cs typeface="Tahoma" panose="020B0604030504040204" pitchFamily="34" charset="0"/>
            </a:endParaRPr>
          </a:p>
          <a:p>
            <a:pPr marL="0" indent="0" algn="ctr">
              <a:buNone/>
            </a:pPr>
            <a:endParaRPr lang="en-US" u="sng" dirty="0">
              <a:hlinkClick r:id="rId5"/>
            </a:endParaRPr>
          </a:p>
          <a:p>
            <a:pPr marL="0" indent="0" algn="ctr">
              <a:buNone/>
            </a:pPr>
            <a:r>
              <a:rPr lang="en-US" u="sng" dirty="0">
                <a:hlinkClick r:id="rId5"/>
              </a:rPr>
              <a:t>waterreuse@epa.gov</a:t>
            </a:r>
            <a:r>
              <a:rPr lang="en-US" dirty="0"/>
              <a:t> </a:t>
            </a:r>
            <a:endParaRPr lang="en-US" sz="2000" b="1" dirty="0">
              <a:solidFill>
                <a:srgbClr val="274D7A"/>
              </a:solidFill>
              <a:latin typeface="Tahoma" panose="020B0604030504040204" pitchFamily="34" charset="0"/>
              <a:ea typeface="Tahoma" panose="020B0604030504040204" pitchFamily="34" charset="0"/>
              <a:cs typeface="Tahoma" panose="020B0604030504040204" pitchFamily="34" charset="0"/>
            </a:endParaRPr>
          </a:p>
        </p:txBody>
      </p:sp>
      <p:sp>
        <p:nvSpPr>
          <p:cNvPr id="2" name="Title 1">
            <a:extLst>
              <a:ext uri="{FF2B5EF4-FFF2-40B4-BE49-F238E27FC236}">
                <a16:creationId xmlns:a16="http://schemas.microsoft.com/office/drawing/2014/main" id="{E921CF65-0104-2C4A-BC3B-900418D09113}"/>
              </a:ext>
            </a:extLst>
          </p:cNvPr>
          <p:cNvSpPr>
            <a:spLocks noGrp="1"/>
          </p:cNvSpPr>
          <p:nvPr>
            <p:ph type="title"/>
          </p:nvPr>
        </p:nvSpPr>
        <p:spPr/>
        <p:txBody>
          <a:bodyPr/>
          <a:lstStyle/>
          <a:p>
            <a:r>
              <a:rPr lang="en-US" dirty="0"/>
              <a:t>Thank You!</a:t>
            </a:r>
          </a:p>
        </p:txBody>
      </p:sp>
      <p:pic>
        <p:nvPicPr>
          <p:cNvPr id="4" name="Picture 3">
            <a:extLst>
              <a:ext uri="{FF2B5EF4-FFF2-40B4-BE49-F238E27FC236}">
                <a16:creationId xmlns:a16="http://schemas.microsoft.com/office/drawing/2014/main" id="{E3403142-55A9-EB46-A53F-235DE44CBA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6733" y="2839631"/>
            <a:ext cx="1518533" cy="1511699"/>
          </a:xfrm>
          <a:prstGeom prst="rect">
            <a:avLst/>
          </a:prstGeom>
        </p:spPr>
      </p:pic>
      <p:sp>
        <p:nvSpPr>
          <p:cNvPr id="5" name="Rectangle 4">
            <a:extLst>
              <a:ext uri="{FF2B5EF4-FFF2-40B4-BE49-F238E27FC236}">
                <a16:creationId xmlns:a16="http://schemas.microsoft.com/office/drawing/2014/main" id="{B147A0DF-6A37-5140-A125-5B3DE40074DE}"/>
              </a:ext>
            </a:extLst>
          </p:cNvPr>
          <p:cNvSpPr/>
          <p:nvPr/>
        </p:nvSpPr>
        <p:spPr>
          <a:xfrm>
            <a:off x="0" y="5763353"/>
            <a:ext cx="12295414" cy="707886"/>
          </a:xfrm>
          <a:prstGeom prst="rect">
            <a:avLst/>
          </a:prstGeom>
        </p:spPr>
        <p:txBody>
          <a:bodyPr wrap="square" anchor="t">
            <a:spAutoFit/>
          </a:bodyPr>
          <a:lstStyle/>
          <a:p>
            <a:pPr algn="ctr"/>
            <a:r>
              <a:rPr lang="en-US" sz="2000" i="1" dirty="0">
                <a:solidFill>
                  <a:srgbClr val="274D7A"/>
                </a:solidFill>
                <a:latin typeface="Tahoma"/>
                <a:ea typeface="Tahoma"/>
                <a:cs typeface="Tahoma"/>
              </a:rPr>
              <a:t>Together, we can ensure the sustainability, security, and resilience of our Nation’s water resources.</a:t>
            </a:r>
            <a:endParaRPr lang="en-US" sz="2000" i="1" dirty="0">
              <a:solidFill>
                <a:srgbClr val="274D7A"/>
              </a:solidFill>
              <a:latin typeface="Tahoma" panose="020B0604030504040204" pitchFamily="34" charset="0"/>
              <a:ea typeface="Tahoma" panose="020B0604030504040204" pitchFamily="34" charset="0"/>
              <a:cs typeface="Tahoma" panose="020B0604030504040204" pitchFamily="34" charset="0"/>
            </a:endParaRPr>
          </a:p>
          <a:p>
            <a:pPr algn="ctr"/>
            <a:endParaRPr lang="en-US" sz="2000" i="1" dirty="0">
              <a:solidFill>
                <a:srgbClr val="274D7A"/>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425675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040FF-D695-4830-9AAC-E9E29BF0BBBE}"/>
              </a:ext>
            </a:extLst>
          </p:cNvPr>
          <p:cNvSpPr>
            <a:spLocks noGrp="1"/>
          </p:cNvSpPr>
          <p:nvPr>
            <p:ph type="title"/>
          </p:nvPr>
        </p:nvSpPr>
        <p:spPr/>
        <p:txBody>
          <a:bodyPr/>
          <a:lstStyle/>
          <a:p>
            <a:r>
              <a:rPr lang="en-US" dirty="0"/>
              <a:t>Repository – Unused Slides</a:t>
            </a:r>
          </a:p>
        </p:txBody>
      </p:sp>
    </p:spTree>
    <p:extLst>
      <p:ext uri="{BB962C8B-B14F-4D97-AF65-F5344CB8AC3E}">
        <p14:creationId xmlns:p14="http://schemas.microsoft.com/office/powerpoint/2010/main" val="20029784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A4364CE-ECF2-49D7-B522-C53C7358E0CF}"/>
              </a:ext>
            </a:extLst>
          </p:cNvPr>
          <p:cNvSpPr>
            <a:spLocks noGrp="1"/>
          </p:cNvSpPr>
          <p:nvPr>
            <p:ph sz="half" idx="2"/>
          </p:nvPr>
        </p:nvSpPr>
        <p:spPr>
          <a:xfrm>
            <a:off x="1197546" y="1902178"/>
            <a:ext cx="5157787" cy="3791210"/>
          </a:xfrm>
        </p:spPr>
        <p:txBody>
          <a:bodyPr anchor="ctr" anchorCtr="0">
            <a:normAutofit/>
          </a:bodyPr>
          <a:lstStyle/>
          <a:p>
            <a:pPr marL="514350" indent="-514350">
              <a:spcBef>
                <a:spcPts val="500"/>
              </a:spcBef>
              <a:buClr>
                <a:srgbClr val="EE8516"/>
              </a:buClr>
              <a:buFont typeface="+mj-lt"/>
              <a:buAutoNum type="arabicPeriod"/>
            </a:pPr>
            <a:r>
              <a:rPr lang="en-US" sz="2500" b="1" dirty="0">
                <a:solidFill>
                  <a:srgbClr val="274D7A"/>
                </a:solidFill>
                <a:latin typeface="Tahoma" panose="020B0604030504040204" pitchFamily="34" charset="0"/>
                <a:ea typeface="Tahoma" panose="020B0604030504040204" pitchFamily="34" charset="0"/>
                <a:cs typeface="Tahoma" panose="020B0604030504040204" pitchFamily="34" charset="0"/>
              </a:rPr>
              <a:t>Overview &amp; background</a:t>
            </a:r>
          </a:p>
          <a:p>
            <a:pPr marL="514350" indent="-514350">
              <a:spcBef>
                <a:spcPts val="500"/>
              </a:spcBef>
              <a:buClr>
                <a:srgbClr val="EE8516"/>
              </a:buClr>
              <a:buFont typeface="+mj-lt"/>
              <a:buAutoNum type="arabicPeriod"/>
            </a:pPr>
            <a:endParaRPr lang="en-US" sz="2500" b="1" dirty="0">
              <a:solidFill>
                <a:srgbClr val="274D7A"/>
              </a:solidFill>
              <a:latin typeface="Tahoma" panose="020B0604030504040204" pitchFamily="34" charset="0"/>
              <a:ea typeface="Tahoma" panose="020B0604030504040204" pitchFamily="34" charset="0"/>
              <a:cs typeface="Tahoma" panose="020B0604030504040204" pitchFamily="34" charset="0"/>
            </a:endParaRPr>
          </a:p>
          <a:p>
            <a:pPr marL="514350" indent="-514350">
              <a:spcBef>
                <a:spcPts val="500"/>
              </a:spcBef>
              <a:buClr>
                <a:srgbClr val="EE8516"/>
              </a:buClr>
              <a:buFont typeface="+mj-lt"/>
              <a:buAutoNum type="arabicPeriod"/>
            </a:pPr>
            <a:r>
              <a:rPr lang="en-US" sz="2500" b="1" dirty="0">
                <a:solidFill>
                  <a:srgbClr val="274D7A"/>
                </a:solidFill>
                <a:latin typeface="Tahoma" panose="020B0604030504040204" pitchFamily="34" charset="0"/>
                <a:ea typeface="Tahoma" panose="020B0604030504040204" pitchFamily="34" charset="0"/>
                <a:cs typeface="Tahoma" panose="020B0604030504040204" pitchFamily="34" charset="0"/>
              </a:rPr>
              <a:t>Public comment period</a:t>
            </a:r>
          </a:p>
          <a:p>
            <a:pPr marL="514350" indent="-514350">
              <a:spcBef>
                <a:spcPts val="500"/>
              </a:spcBef>
              <a:buClr>
                <a:srgbClr val="EE8516"/>
              </a:buClr>
              <a:buFont typeface="+mj-lt"/>
              <a:buAutoNum type="arabicPeriod"/>
            </a:pPr>
            <a:endParaRPr lang="en-US" sz="2500" b="1" dirty="0">
              <a:solidFill>
                <a:srgbClr val="274D7A"/>
              </a:solidFill>
              <a:latin typeface="Tahoma" panose="020B0604030504040204" pitchFamily="34" charset="0"/>
              <a:ea typeface="Tahoma" panose="020B0604030504040204" pitchFamily="34" charset="0"/>
              <a:cs typeface="Tahoma" panose="020B0604030504040204" pitchFamily="34" charset="0"/>
            </a:endParaRPr>
          </a:p>
          <a:p>
            <a:pPr marL="514350" indent="-514350">
              <a:spcBef>
                <a:spcPts val="500"/>
              </a:spcBef>
              <a:buClr>
                <a:srgbClr val="EE8516"/>
              </a:buClr>
              <a:buFont typeface="+mj-lt"/>
              <a:buAutoNum type="arabicPeriod"/>
            </a:pPr>
            <a:r>
              <a:rPr lang="en-US" sz="2500" b="1" dirty="0">
                <a:solidFill>
                  <a:srgbClr val="274D7A"/>
                </a:solidFill>
                <a:latin typeface="Tahoma" panose="020B0604030504040204" pitchFamily="34" charset="0"/>
                <a:ea typeface="Tahoma" panose="020B0604030504040204" pitchFamily="34" charset="0"/>
                <a:cs typeface="Tahoma" panose="020B0604030504040204" pitchFamily="34" charset="0"/>
              </a:rPr>
              <a:t>Strategic themes &amp; actions</a:t>
            </a:r>
          </a:p>
          <a:p>
            <a:pPr marL="514350" indent="-514350">
              <a:spcBef>
                <a:spcPts val="500"/>
              </a:spcBef>
              <a:buClr>
                <a:srgbClr val="EE8516"/>
              </a:buClr>
              <a:buFont typeface="+mj-lt"/>
              <a:buAutoNum type="arabicPeriod"/>
            </a:pPr>
            <a:endParaRPr lang="en-US" sz="2500" b="1" dirty="0">
              <a:solidFill>
                <a:srgbClr val="274D7A"/>
              </a:solidFill>
              <a:latin typeface="Tahoma" panose="020B0604030504040204" pitchFamily="34" charset="0"/>
              <a:ea typeface="Tahoma" panose="020B0604030504040204" pitchFamily="34" charset="0"/>
              <a:cs typeface="Tahoma" panose="020B0604030504040204" pitchFamily="34" charset="0"/>
            </a:endParaRPr>
          </a:p>
          <a:p>
            <a:pPr marL="514350" indent="-514350">
              <a:spcBef>
                <a:spcPts val="500"/>
              </a:spcBef>
              <a:buClr>
                <a:srgbClr val="EE8516"/>
              </a:buClr>
              <a:buFont typeface="+mj-lt"/>
              <a:buAutoNum type="arabicPeriod"/>
            </a:pPr>
            <a:r>
              <a:rPr lang="en-US" sz="2500" b="1" dirty="0">
                <a:solidFill>
                  <a:srgbClr val="274D7A"/>
                </a:solidFill>
                <a:latin typeface="Tahoma" panose="020B0604030504040204" pitchFamily="34" charset="0"/>
                <a:ea typeface="Tahoma" panose="020B0604030504040204" pitchFamily="34" charset="0"/>
                <a:cs typeface="Tahoma" panose="020B0604030504040204" pitchFamily="34" charset="0"/>
              </a:rPr>
              <a:t>Implementation  </a:t>
            </a:r>
          </a:p>
        </p:txBody>
      </p:sp>
      <p:pic>
        <p:nvPicPr>
          <p:cNvPr id="6" name="Picture 5">
            <a:extLst>
              <a:ext uri="{FF2B5EF4-FFF2-40B4-BE49-F238E27FC236}">
                <a16:creationId xmlns:a16="http://schemas.microsoft.com/office/drawing/2014/main" id="{AD84E766-A5C5-904B-8986-EC4D6D6330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98" y="560244"/>
            <a:ext cx="11963400" cy="996950"/>
          </a:xfrm>
          <a:prstGeom prst="rect">
            <a:avLst/>
          </a:prstGeom>
        </p:spPr>
      </p:pic>
      <p:sp>
        <p:nvSpPr>
          <p:cNvPr id="27" name="Title 1">
            <a:extLst>
              <a:ext uri="{FF2B5EF4-FFF2-40B4-BE49-F238E27FC236}">
                <a16:creationId xmlns:a16="http://schemas.microsoft.com/office/drawing/2014/main" id="{5ADC2454-AF14-F741-BA99-F3FB07A13DCC}"/>
              </a:ext>
            </a:extLst>
          </p:cNvPr>
          <p:cNvSpPr txBox="1">
            <a:spLocks/>
          </p:cNvSpPr>
          <p:nvPr/>
        </p:nvSpPr>
        <p:spPr>
          <a:xfrm>
            <a:off x="2591181" y="718303"/>
            <a:ext cx="6778757" cy="705620"/>
          </a:xfrm>
          <a:prstGeom prst="rect">
            <a:avLst/>
          </a:prstGeom>
        </p:spPr>
        <p:txBody>
          <a:bodyPr vert="horz" lIns="91440" tIns="45720" rIns="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bg1"/>
                </a:solidFill>
                <a:latin typeface="Gotham Narrow Medium" pitchFamily="2" charset="0"/>
                <a:ea typeface="Tahoma" panose="020B0604030504040204" pitchFamily="34" charset="0"/>
                <a:cs typeface="Tahoma" panose="020B0604030504040204" pitchFamily="34" charset="0"/>
              </a:rPr>
              <a:t>Agenda</a:t>
            </a:r>
          </a:p>
        </p:txBody>
      </p:sp>
      <p:pic>
        <p:nvPicPr>
          <p:cNvPr id="7" name="Picture 6">
            <a:extLst>
              <a:ext uri="{FF2B5EF4-FFF2-40B4-BE49-F238E27FC236}">
                <a16:creationId xmlns:a16="http://schemas.microsoft.com/office/drawing/2014/main" id="{34B67E6E-A669-4153-AB73-12E828672631}"/>
              </a:ext>
            </a:extLst>
          </p:cNvPr>
          <p:cNvPicPr>
            <a:picLocks noChangeAspect="1"/>
          </p:cNvPicPr>
          <p:nvPr/>
        </p:nvPicPr>
        <p:blipFill>
          <a:blip r:embed="rId4"/>
          <a:stretch>
            <a:fillRect/>
          </a:stretch>
        </p:blipFill>
        <p:spPr>
          <a:xfrm>
            <a:off x="7205072" y="1775569"/>
            <a:ext cx="3495833" cy="436412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260361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14081-056C-ED4D-9951-1BDA4DC448AB}"/>
              </a:ext>
            </a:extLst>
          </p:cNvPr>
          <p:cNvSpPr>
            <a:spLocks noGrp="1"/>
          </p:cNvSpPr>
          <p:nvPr>
            <p:ph type="title"/>
          </p:nvPr>
        </p:nvSpPr>
        <p:spPr/>
        <p:txBody>
          <a:bodyPr>
            <a:normAutofit/>
          </a:bodyPr>
          <a:lstStyle/>
          <a:p>
            <a:r>
              <a:rPr lang="en-US" dirty="0">
                <a:ea typeface="Tahoma" panose="020B0604030504040204" pitchFamily="34" charset="0"/>
                <a:cs typeface="Tahoma" panose="020B0604030504040204" pitchFamily="34" charset="0"/>
              </a:rPr>
              <a:t>Opportunities and Key Terms</a:t>
            </a:r>
            <a:endParaRPr lang="en-US" dirty="0"/>
          </a:p>
        </p:txBody>
      </p:sp>
      <p:sp>
        <p:nvSpPr>
          <p:cNvPr id="5" name="Rectangle 4">
            <a:extLst>
              <a:ext uri="{FF2B5EF4-FFF2-40B4-BE49-F238E27FC236}">
                <a16:creationId xmlns:a16="http://schemas.microsoft.com/office/drawing/2014/main" id="{BC6240BA-8A88-4AD9-AC51-949F95E5DE5C}"/>
              </a:ext>
            </a:extLst>
          </p:cNvPr>
          <p:cNvSpPr/>
          <p:nvPr/>
        </p:nvSpPr>
        <p:spPr>
          <a:xfrm>
            <a:off x="725557" y="1874913"/>
            <a:ext cx="10287000" cy="4216318"/>
          </a:xfrm>
          <a:prstGeom prst="rect">
            <a:avLst/>
          </a:prstGeom>
        </p:spPr>
        <p:txBody>
          <a:bodyPr wrap="square" anchor="ctr" anchorCtr="0">
            <a:spAutoFit/>
          </a:bodyPr>
          <a:lstStyle/>
          <a:p>
            <a:pPr>
              <a:spcAft>
                <a:spcPts val="1200"/>
              </a:spcAft>
            </a:pPr>
            <a:r>
              <a:rPr lang="en-US" sz="1600" b="1" dirty="0">
                <a:solidFill>
                  <a:srgbClr val="EE8516"/>
                </a:solidFill>
                <a:latin typeface="Tahoma" panose="020B0604030504040204" pitchFamily="34" charset="0"/>
                <a:ea typeface="Tahoma" panose="020B0604030504040204" pitchFamily="34" charset="0"/>
                <a:cs typeface="Tahoma" panose="020B0604030504040204" pitchFamily="34" charset="0"/>
              </a:rPr>
              <a:t>Water Reuse – Broadly Framed</a:t>
            </a:r>
          </a:p>
          <a:p>
            <a:pPr marL="411480" indent="-411480">
              <a:spcAft>
                <a:spcPts val="800"/>
              </a:spcAft>
              <a:buBlip>
                <a:blip r:embed="rId2"/>
              </a:buBlip>
            </a:pPr>
            <a:r>
              <a:rPr lang="en-US" sz="1400" dirty="0">
                <a:solidFill>
                  <a:srgbClr val="274D7A"/>
                </a:solidFill>
                <a:latin typeface="Tahoma" panose="020B0604030504040204" pitchFamily="34" charset="0"/>
                <a:ea typeface="Tahoma" panose="020B0604030504040204" pitchFamily="34" charset="0"/>
                <a:cs typeface="Tahoma" panose="020B0604030504040204" pitchFamily="34" charset="0"/>
              </a:rPr>
              <a:t>Discussions of </a:t>
            </a:r>
            <a:r>
              <a:rPr lang="en-US" sz="1400" b="1" dirty="0">
                <a:solidFill>
                  <a:srgbClr val="274D7A"/>
                </a:solidFill>
                <a:latin typeface="Tahoma" panose="020B0604030504040204" pitchFamily="34" charset="0"/>
                <a:ea typeface="Tahoma" panose="020B0604030504040204" pitchFamily="34" charset="0"/>
                <a:cs typeface="Tahoma" panose="020B0604030504040204" pitchFamily="34" charset="0"/>
              </a:rPr>
              <a:t>water reuse </a:t>
            </a:r>
            <a:r>
              <a:rPr lang="en-US" sz="1400" dirty="0">
                <a:solidFill>
                  <a:srgbClr val="274D7A"/>
                </a:solidFill>
                <a:latin typeface="Tahoma" panose="020B0604030504040204" pitchFamily="34" charset="0"/>
                <a:ea typeface="Tahoma" panose="020B0604030504040204" pitchFamily="34" charset="0"/>
                <a:cs typeface="Tahoma" panose="020B0604030504040204" pitchFamily="34" charset="0"/>
              </a:rPr>
              <a:t>commonly include terms such as “recycled water,” “reclaimed water,” “purified water,” “alternative water supplies,” “improved water reliability,” and “water resource recovery.”</a:t>
            </a:r>
          </a:p>
          <a:p>
            <a:pPr marL="411480" indent="-411480">
              <a:spcAft>
                <a:spcPts val="800"/>
              </a:spcAft>
              <a:buBlip>
                <a:blip r:embed="rId2"/>
              </a:buBlip>
            </a:pPr>
            <a:r>
              <a:rPr lang="en-US" sz="1400" b="1" dirty="0">
                <a:solidFill>
                  <a:srgbClr val="274D7A"/>
                </a:solidFill>
                <a:latin typeface="Tahoma" panose="020B0604030504040204" pitchFamily="34" charset="0"/>
                <a:ea typeface="Tahoma" panose="020B0604030504040204" pitchFamily="34" charset="0"/>
                <a:cs typeface="Tahoma" panose="020B0604030504040204" pitchFamily="34" charset="0"/>
              </a:rPr>
              <a:t>Sources of water for potential reuse</a:t>
            </a:r>
            <a:r>
              <a:rPr lang="en-US" sz="1400" dirty="0">
                <a:solidFill>
                  <a:srgbClr val="274D7A"/>
                </a:solidFill>
                <a:latin typeface="Tahoma" panose="020B0604030504040204" pitchFamily="34" charset="0"/>
                <a:ea typeface="Tahoma" panose="020B0604030504040204" pitchFamily="34" charset="0"/>
                <a:cs typeface="Tahoma" panose="020B0604030504040204" pitchFamily="34" charset="0"/>
              </a:rPr>
              <a:t> can include municipal wastewater, industry process and cooling water, stormwater (including captured rainwater), agriculture runoff and return flows, and oil and gas produced wastewater. These sources are considered “reused” after they are assessed for a new use and treated and verified to meet the appropriate and applicable fit-for-purpose specifications (e.g., protection of public health) for the end use application. These fit-for-purpose specifications may be established by a regulatory or management entity (e.g., a state) or by the end user.</a:t>
            </a:r>
          </a:p>
          <a:p>
            <a:pPr marL="411480" indent="-411480">
              <a:spcAft>
                <a:spcPts val="800"/>
              </a:spcAft>
              <a:buBlip>
                <a:blip r:embed="rId2"/>
              </a:buBlip>
            </a:pPr>
            <a:r>
              <a:rPr lang="en-US" sz="1400" dirty="0">
                <a:solidFill>
                  <a:srgbClr val="274D7A"/>
                </a:solidFill>
                <a:latin typeface="Tahoma" panose="020B0604030504040204" pitchFamily="34" charset="0"/>
                <a:ea typeface="Tahoma" panose="020B0604030504040204" pitchFamily="34" charset="0"/>
                <a:cs typeface="Tahoma" panose="020B0604030504040204" pitchFamily="34" charset="0"/>
              </a:rPr>
              <a:t>Examples of </a:t>
            </a:r>
            <a:r>
              <a:rPr lang="en-US" sz="1400" b="1" dirty="0">
                <a:solidFill>
                  <a:srgbClr val="274D7A"/>
                </a:solidFill>
                <a:latin typeface="Tahoma" panose="020B0604030504040204" pitchFamily="34" charset="0"/>
                <a:ea typeface="Tahoma" panose="020B0604030504040204" pitchFamily="34" charset="0"/>
                <a:cs typeface="Tahoma" panose="020B0604030504040204" pitchFamily="34" charset="0"/>
              </a:rPr>
              <a:t>reuse applications </a:t>
            </a:r>
            <a:r>
              <a:rPr lang="en-US" sz="1400" dirty="0">
                <a:solidFill>
                  <a:srgbClr val="274D7A"/>
                </a:solidFill>
                <a:latin typeface="Tahoma" panose="020B0604030504040204" pitchFamily="34" charset="0"/>
                <a:ea typeface="Tahoma" panose="020B0604030504040204" pitchFamily="34" charset="0"/>
                <a:cs typeface="Tahoma" panose="020B0604030504040204" pitchFamily="34" charset="0"/>
              </a:rPr>
              <a:t>include agriculture and irrigation, potable water supplies, groundwater storage and recharge, industrial process and cooling, onsite non-potable use, saltwater intrusion barriers, and environmental restoration.</a:t>
            </a:r>
          </a:p>
          <a:p>
            <a:pPr>
              <a:spcAft>
                <a:spcPts val="800"/>
              </a:spcAft>
            </a:pPr>
            <a:r>
              <a:rPr lang="en-US" sz="1600" b="1" dirty="0">
                <a:solidFill>
                  <a:srgbClr val="EE8516"/>
                </a:solidFill>
                <a:latin typeface="Tahoma" panose="020B0604030504040204" pitchFamily="34" charset="0"/>
                <a:ea typeface="Tahoma" panose="020B0604030504040204" pitchFamily="34" charset="0"/>
                <a:cs typeface="Tahoma" panose="020B0604030504040204" pitchFamily="34" charset="0"/>
              </a:rPr>
              <a:t>Fit-for-Purpose Treatment Specifications</a:t>
            </a:r>
            <a:r>
              <a:rPr lang="en-US" sz="1600" dirty="0">
                <a:solidFill>
                  <a:srgbClr val="274D7A"/>
                </a:solidFill>
                <a:latin typeface="Tahoma" panose="020B0604030504040204" pitchFamily="34" charset="0"/>
                <a:ea typeface="Tahoma" panose="020B0604030504040204" pitchFamily="34" charset="0"/>
                <a:cs typeface="Tahoma" panose="020B0604030504040204" pitchFamily="34" charset="0"/>
              </a:rPr>
              <a:t>​</a:t>
            </a:r>
          </a:p>
          <a:p>
            <a:pPr marL="411480" indent="-411480">
              <a:spcAft>
                <a:spcPts val="800"/>
              </a:spcAft>
              <a:buBlip>
                <a:blip r:embed="rId2"/>
              </a:buBlip>
            </a:pPr>
            <a:r>
              <a:rPr lang="en-US" sz="1400" dirty="0">
                <a:solidFill>
                  <a:srgbClr val="274D7A"/>
                </a:solidFill>
                <a:latin typeface="Tahoma" panose="020B0604030504040204" pitchFamily="34" charset="0"/>
                <a:ea typeface="Tahoma" panose="020B0604030504040204" pitchFamily="34" charset="0"/>
                <a:cs typeface="Tahoma" panose="020B0604030504040204" pitchFamily="34" charset="0"/>
              </a:rPr>
              <a:t>Fit-for-purpose treatment specifications describe and quantify the water quality characteristics necessary to meet end use needs, including public health protection and environment/ecosystem protection. Appropriate monitoring (e.g., using applicable methods, happening at the right frequency) will verify whether fit-for-purpose specifications are being met.</a:t>
            </a:r>
            <a:endParaRPr lang="en-US" sz="1400" dirty="0">
              <a:solidFill>
                <a:srgbClr val="274D7A"/>
              </a:solidFill>
              <a:highlight>
                <a:srgbClr val="FF0000"/>
              </a:highligh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580534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530DE2D-E1D8-A242-8EB2-965C851CBF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98" y="560244"/>
            <a:ext cx="11963400" cy="996950"/>
          </a:xfrm>
          <a:prstGeom prst="rect">
            <a:avLst/>
          </a:prstGeom>
        </p:spPr>
      </p:pic>
      <p:sp>
        <p:nvSpPr>
          <p:cNvPr id="13" name="Title 1">
            <a:extLst>
              <a:ext uri="{FF2B5EF4-FFF2-40B4-BE49-F238E27FC236}">
                <a16:creationId xmlns:a16="http://schemas.microsoft.com/office/drawing/2014/main" id="{A3B86166-EB3A-9446-9B42-44781415EBFE}"/>
              </a:ext>
            </a:extLst>
          </p:cNvPr>
          <p:cNvSpPr txBox="1">
            <a:spLocks/>
          </p:cNvSpPr>
          <p:nvPr/>
        </p:nvSpPr>
        <p:spPr>
          <a:xfrm>
            <a:off x="2094343" y="749155"/>
            <a:ext cx="6778757" cy="705620"/>
          </a:xfrm>
          <a:prstGeom prst="rect">
            <a:avLst/>
          </a:prstGeom>
        </p:spPr>
        <p:txBody>
          <a:bodyPr vert="horz" lIns="91440" tIns="45720" rIns="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bg1"/>
                </a:solidFill>
                <a:latin typeface="Gotham Narrow Medium" pitchFamily="2" charset="0"/>
                <a:ea typeface="Tahoma" panose="020B0604030504040204" pitchFamily="34" charset="0"/>
                <a:cs typeface="Tahoma" panose="020B0604030504040204" pitchFamily="34" charset="0"/>
              </a:rPr>
              <a:t>WRAP Guiding Principles</a:t>
            </a:r>
          </a:p>
        </p:txBody>
      </p:sp>
      <p:sp>
        <p:nvSpPr>
          <p:cNvPr id="5" name="Rectangle 4">
            <a:extLst>
              <a:ext uri="{FF2B5EF4-FFF2-40B4-BE49-F238E27FC236}">
                <a16:creationId xmlns:a16="http://schemas.microsoft.com/office/drawing/2014/main" id="{0A3B71F0-F6AC-4D26-8E49-06F68CF5C3C1}"/>
              </a:ext>
            </a:extLst>
          </p:cNvPr>
          <p:cNvSpPr/>
          <p:nvPr/>
        </p:nvSpPr>
        <p:spPr>
          <a:xfrm>
            <a:off x="5528361" y="1879843"/>
            <a:ext cx="6370776" cy="3313728"/>
          </a:xfrm>
          <a:prstGeom prst="rect">
            <a:avLst/>
          </a:prstGeom>
        </p:spPr>
        <p:txBody>
          <a:bodyPr wrap="square" anchor="ctr" anchorCtr="0">
            <a:spAutoFit/>
          </a:bodyPr>
          <a:lstStyle/>
          <a:p>
            <a:pPr>
              <a:spcAft>
                <a:spcPts val="1200"/>
              </a:spcAft>
            </a:pPr>
            <a:r>
              <a:rPr lang="en-US" sz="2200" b="1" dirty="0">
                <a:solidFill>
                  <a:srgbClr val="EE8516"/>
                </a:solidFill>
                <a:latin typeface="Tahoma" panose="020B0604030504040204" pitchFamily="34" charset="0"/>
                <a:ea typeface="Tahoma" panose="020B0604030504040204" pitchFamily="34" charset="0"/>
                <a:cs typeface="Tahoma" panose="020B0604030504040204" pitchFamily="34" charset="0"/>
              </a:rPr>
              <a:t>The guiding principles from the draft Action Plan were expanded based on public comment. Three new principles: </a:t>
            </a:r>
          </a:p>
          <a:p>
            <a:pPr marL="411480" indent="-411480">
              <a:spcAft>
                <a:spcPts val="800"/>
              </a:spcAft>
              <a:buBlip>
                <a:blip r:embed="rId4"/>
              </a:buBlip>
            </a:pPr>
            <a:r>
              <a:rPr lang="en-US" sz="2400" dirty="0">
                <a:solidFill>
                  <a:srgbClr val="274D7A"/>
                </a:solidFill>
                <a:latin typeface="Tahoma" panose="020B0604030504040204" pitchFamily="34" charset="0"/>
                <a:ea typeface="Tahoma" panose="020B0604030504040204" pitchFamily="34" charset="0"/>
                <a:cs typeface="Tahoma" panose="020B0604030504040204" pitchFamily="34" charset="0"/>
              </a:rPr>
              <a:t>Commit to implementation through transparency and shared accountability.</a:t>
            </a:r>
          </a:p>
          <a:p>
            <a:pPr marL="411480" indent="-411480">
              <a:spcAft>
                <a:spcPts val="800"/>
              </a:spcAft>
              <a:buBlip>
                <a:blip r:embed="rId4"/>
              </a:buBlip>
            </a:pPr>
            <a:r>
              <a:rPr lang="en-US" sz="2400" dirty="0">
                <a:solidFill>
                  <a:srgbClr val="274D7A"/>
                </a:solidFill>
                <a:latin typeface="Tahoma" panose="020B0604030504040204" pitchFamily="34" charset="0"/>
                <a:ea typeface="Tahoma" panose="020B0604030504040204" pitchFamily="34" charset="0"/>
                <a:cs typeface="Tahoma" panose="020B0604030504040204" pitchFamily="34" charset="0"/>
              </a:rPr>
              <a:t>Communicate effectively.</a:t>
            </a:r>
          </a:p>
          <a:p>
            <a:pPr marL="411480" indent="-411480">
              <a:buBlip>
                <a:blip r:embed="rId4"/>
              </a:buBlip>
            </a:pPr>
            <a:r>
              <a:rPr lang="en-US" sz="2400" dirty="0">
                <a:solidFill>
                  <a:srgbClr val="274D7A"/>
                </a:solidFill>
                <a:latin typeface="Tahoma" panose="020B0604030504040204" pitchFamily="34" charset="0"/>
                <a:ea typeface="Tahoma" panose="020B0604030504040204" pitchFamily="34" charset="0"/>
                <a:cs typeface="Tahoma" panose="020B0604030504040204" pitchFamily="34" charset="0"/>
              </a:rPr>
              <a:t>Apply adaptive management and governance.</a:t>
            </a:r>
          </a:p>
        </p:txBody>
      </p:sp>
      <p:pic>
        <p:nvPicPr>
          <p:cNvPr id="7" name="Picture 3">
            <a:extLst>
              <a:ext uri="{FF2B5EF4-FFF2-40B4-BE49-F238E27FC236}">
                <a16:creationId xmlns:a16="http://schemas.microsoft.com/office/drawing/2014/main" id="{9895FD8E-C117-41D4-888D-D8AE2DDED947}"/>
              </a:ext>
            </a:extLst>
          </p:cNvPr>
          <p:cNvPicPr>
            <a:picLocks noChangeAspect="1"/>
          </p:cNvPicPr>
          <p:nvPr/>
        </p:nvPicPr>
        <p:blipFill rotWithShape="1">
          <a:blip r:embed="rId5"/>
          <a:srcRect l="22944" t="21593" r="43788" b="10147"/>
          <a:stretch/>
        </p:blipFill>
        <p:spPr>
          <a:xfrm>
            <a:off x="292863" y="1629820"/>
            <a:ext cx="4433881" cy="5064920"/>
          </a:xfrm>
          <a:prstGeom prst="rect">
            <a:avLst/>
          </a:prstGeom>
        </p:spPr>
      </p:pic>
      <p:sp>
        <p:nvSpPr>
          <p:cNvPr id="6" name="TextBox 5">
            <a:extLst>
              <a:ext uri="{FF2B5EF4-FFF2-40B4-BE49-F238E27FC236}">
                <a16:creationId xmlns:a16="http://schemas.microsoft.com/office/drawing/2014/main" id="{A4A4AA20-A75D-461D-984F-321874A1813E}"/>
              </a:ext>
            </a:extLst>
          </p:cNvPr>
          <p:cNvSpPr txBox="1"/>
          <p:nvPr/>
        </p:nvSpPr>
        <p:spPr>
          <a:xfrm>
            <a:off x="-1016898" y="6440308"/>
            <a:ext cx="6650307" cy="577081"/>
          </a:xfrm>
          <a:prstGeom prst="rect">
            <a:avLst/>
          </a:prstGeom>
          <a:noFill/>
        </p:spPr>
        <p:txBody>
          <a:bodyPr wrap="square" rtlCol="0">
            <a:spAutoFit/>
          </a:bodyPr>
          <a:lstStyle/>
          <a:p>
            <a:endParaRPr lang="en-US" sz="1050" dirty="0"/>
          </a:p>
          <a:p>
            <a:pPr lvl="3"/>
            <a:r>
              <a:rPr lang="en-US" sz="1050" dirty="0"/>
              <a:t>Image source: </a:t>
            </a:r>
            <a:r>
              <a:rPr lang="en-US" sz="1050" u="sng" dirty="0">
                <a:hlinkClick r:id="rId6"/>
              </a:rPr>
              <a:t>https://awwa.onlinelibrary.wiley.com/doi/abs/10.1002/awwa.1426</a:t>
            </a:r>
            <a:r>
              <a:rPr lang="en-US" sz="1050" dirty="0"/>
              <a:t> </a:t>
            </a:r>
          </a:p>
          <a:p>
            <a:endParaRPr lang="en-US" sz="1050" dirty="0"/>
          </a:p>
        </p:txBody>
      </p:sp>
    </p:spTree>
    <p:extLst>
      <p:ext uri="{BB962C8B-B14F-4D97-AF65-F5344CB8AC3E}">
        <p14:creationId xmlns:p14="http://schemas.microsoft.com/office/powerpoint/2010/main" val="231868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14081-056C-ED4D-9951-1BDA4DC448AB}"/>
              </a:ext>
            </a:extLst>
          </p:cNvPr>
          <p:cNvSpPr>
            <a:spLocks noGrp="1"/>
          </p:cNvSpPr>
          <p:nvPr>
            <p:ph type="title"/>
          </p:nvPr>
        </p:nvSpPr>
        <p:spPr/>
        <p:txBody>
          <a:bodyPr/>
          <a:lstStyle/>
          <a:p>
            <a:r>
              <a:rPr lang="en-US" dirty="0">
                <a:ea typeface="Tahoma" panose="020B0604030504040204" pitchFamily="34" charset="0"/>
                <a:cs typeface="Tahoma" panose="020B0604030504040204" pitchFamily="34" charset="0"/>
              </a:rPr>
              <a:t>90-Day Public Comment Period</a:t>
            </a:r>
            <a:endParaRPr lang="en-US" dirty="0"/>
          </a:p>
        </p:txBody>
      </p:sp>
      <p:sp>
        <p:nvSpPr>
          <p:cNvPr id="3" name="Content Placeholder 2">
            <a:extLst>
              <a:ext uri="{FF2B5EF4-FFF2-40B4-BE49-F238E27FC236}">
                <a16:creationId xmlns:a16="http://schemas.microsoft.com/office/drawing/2014/main" id="{955F5188-07B0-244E-848F-3879406C9400}"/>
              </a:ext>
            </a:extLst>
          </p:cNvPr>
          <p:cNvSpPr txBox="1">
            <a:spLocks/>
          </p:cNvSpPr>
          <p:nvPr/>
        </p:nvSpPr>
        <p:spPr>
          <a:xfrm>
            <a:off x="935507" y="1760894"/>
            <a:ext cx="9995590" cy="4330337"/>
          </a:xfrm>
          <a:prstGeom prst="rect">
            <a:avLst/>
          </a:prstGeom>
          <a:solidFill>
            <a:schemeClr val="bg1"/>
          </a:solidFill>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en-US" sz="2200" b="1" dirty="0">
                <a:solidFill>
                  <a:srgbClr val="EE8516"/>
                </a:solidFill>
                <a:latin typeface="Tahoma" panose="020B0604030504040204" pitchFamily="34" charset="0"/>
                <a:ea typeface="Tahoma" panose="020B0604030504040204" pitchFamily="34" charset="0"/>
                <a:cs typeface="Tahoma" panose="020B0604030504040204" pitchFamily="34" charset="0"/>
              </a:rPr>
              <a:t>Commenters were encouraged to:</a:t>
            </a:r>
          </a:p>
          <a:p>
            <a:pPr marL="457200" indent="-457200">
              <a:buClr>
                <a:srgbClr val="EE8516"/>
              </a:buClr>
              <a:buFont typeface="+mj-lt"/>
              <a:buAutoNum type="arabicPeriod"/>
            </a:pPr>
            <a:r>
              <a:rPr lang="en-US" sz="2200" dirty="0">
                <a:solidFill>
                  <a:srgbClr val="274D7A"/>
                </a:solidFill>
                <a:latin typeface="Tahoma" panose="020B0604030504040204" pitchFamily="34" charset="0"/>
                <a:ea typeface="Tahoma" panose="020B0604030504040204" pitchFamily="34" charset="0"/>
                <a:cs typeface="Tahoma" panose="020B0604030504040204" pitchFamily="34" charset="0"/>
              </a:rPr>
              <a:t>Identify the most important proposed actions they feel should be taken in the near term</a:t>
            </a:r>
          </a:p>
          <a:p>
            <a:pPr marL="457200" indent="-457200">
              <a:buClr>
                <a:srgbClr val="EE8516"/>
              </a:buClr>
              <a:buFont typeface="+mj-lt"/>
              <a:buAutoNum type="arabicPeriod"/>
            </a:pPr>
            <a:r>
              <a:rPr lang="en-US" sz="2200" dirty="0">
                <a:solidFill>
                  <a:srgbClr val="274D7A"/>
                </a:solidFill>
                <a:latin typeface="Tahoma" panose="020B0604030504040204" pitchFamily="34" charset="0"/>
                <a:ea typeface="Tahoma" panose="020B0604030504040204" pitchFamily="34" charset="0"/>
                <a:cs typeface="Tahoma" panose="020B0604030504040204" pitchFamily="34" charset="0"/>
              </a:rPr>
              <a:t>Identify the specific attributes and outcomes of proposed actions that will achieve success</a:t>
            </a:r>
          </a:p>
          <a:p>
            <a:pPr marL="457200" indent="-457200">
              <a:buClr>
                <a:srgbClr val="EE8516"/>
              </a:buClr>
              <a:buFont typeface="+mj-lt"/>
              <a:buAutoNum type="arabicPeriod"/>
            </a:pPr>
            <a:r>
              <a:rPr lang="en-US" sz="2200" dirty="0">
                <a:solidFill>
                  <a:srgbClr val="274D7A"/>
                </a:solidFill>
                <a:latin typeface="Tahoma" panose="020B0604030504040204" pitchFamily="34" charset="0"/>
                <a:ea typeface="Tahoma" panose="020B0604030504040204" pitchFamily="34" charset="0"/>
                <a:cs typeface="Tahoma" panose="020B0604030504040204" pitchFamily="34" charset="0"/>
              </a:rPr>
              <a:t>Identify implementation steps and milestones necessary to implement the proposed actions</a:t>
            </a:r>
          </a:p>
          <a:p>
            <a:pPr marL="457200" indent="-457200">
              <a:buClr>
                <a:srgbClr val="EE8516"/>
              </a:buClr>
              <a:buFont typeface="+mj-lt"/>
              <a:buAutoNum type="arabicPeriod"/>
            </a:pPr>
            <a:r>
              <a:rPr lang="en-US" sz="2200" dirty="0">
                <a:solidFill>
                  <a:srgbClr val="274D7A"/>
                </a:solidFill>
                <a:latin typeface="Tahoma" panose="020B0604030504040204" pitchFamily="34" charset="0"/>
                <a:ea typeface="Tahoma" panose="020B0604030504040204" pitchFamily="34" charset="0"/>
                <a:cs typeface="Tahoma" panose="020B0604030504040204" pitchFamily="34" charset="0"/>
              </a:rPr>
              <a:t>Commit to lead or collaborate with others on implementing any of the proposed actions</a:t>
            </a:r>
          </a:p>
          <a:p>
            <a:pPr marL="457200" indent="-457200">
              <a:spcAft>
                <a:spcPts val="1200"/>
              </a:spcAft>
              <a:buClr>
                <a:srgbClr val="EE8516"/>
              </a:buClr>
              <a:buFont typeface="+mj-lt"/>
              <a:buAutoNum type="arabicPeriod"/>
            </a:pPr>
            <a:r>
              <a:rPr lang="en-US" sz="2200" dirty="0">
                <a:solidFill>
                  <a:srgbClr val="274D7A"/>
                </a:solidFill>
                <a:latin typeface="Tahoma" panose="020B0604030504040204" pitchFamily="34" charset="0"/>
                <a:ea typeface="Tahoma" panose="020B0604030504040204" pitchFamily="34" charset="0"/>
                <a:cs typeface="Tahoma" panose="020B0604030504040204" pitchFamily="34" charset="0"/>
              </a:rPr>
              <a:t>Inform revisions and recommendations to the proposed 46 actions</a:t>
            </a:r>
          </a:p>
          <a:p>
            <a:pPr marL="0" indent="0" algn="ctr">
              <a:spcAft>
                <a:spcPts val="1200"/>
              </a:spcAft>
              <a:buFont typeface="Arial" panose="020B0604020202020204" pitchFamily="34" charset="0"/>
              <a:buNone/>
            </a:pPr>
            <a:r>
              <a:rPr lang="en-US" sz="2200" b="1" dirty="0">
                <a:solidFill>
                  <a:srgbClr val="EE8516"/>
                </a:solidFill>
                <a:latin typeface="Tahoma" panose="020B0604030504040204" pitchFamily="34" charset="0"/>
                <a:ea typeface="Tahoma" panose="020B0604030504040204" pitchFamily="34" charset="0"/>
                <a:cs typeface="Tahoma" panose="020B0604030504040204" pitchFamily="34" charset="0"/>
              </a:rPr>
              <a:t>101 comments were received, averaging 5 pages in length. </a:t>
            </a:r>
          </a:p>
          <a:p>
            <a:pPr marL="457200" indent="-457200">
              <a:spcAft>
                <a:spcPts val="1200"/>
              </a:spcAft>
              <a:buFont typeface="+mj-lt"/>
              <a:buAutoNum type="arabicPeriod"/>
            </a:pPr>
            <a:endParaRPr lang="en-US" sz="2200" dirty="0">
              <a:solidFill>
                <a:srgbClr val="274D7A"/>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030261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14081-056C-ED4D-9951-1BDA4DC448AB}"/>
              </a:ext>
            </a:extLst>
          </p:cNvPr>
          <p:cNvSpPr>
            <a:spLocks noGrp="1"/>
          </p:cNvSpPr>
          <p:nvPr>
            <p:ph type="title"/>
          </p:nvPr>
        </p:nvSpPr>
        <p:spPr/>
        <p:txBody>
          <a:bodyPr/>
          <a:lstStyle/>
          <a:p>
            <a:r>
              <a:rPr lang="en-US" dirty="0">
                <a:ea typeface="Tahoma" panose="020B0604030504040204" pitchFamily="34" charset="0"/>
                <a:cs typeface="Tahoma" panose="020B0604030504040204" pitchFamily="34" charset="0"/>
              </a:rPr>
              <a:t>90-Day Public Comment Period</a:t>
            </a:r>
            <a:endParaRPr lang="en-US" dirty="0"/>
          </a:p>
        </p:txBody>
      </p:sp>
      <p:sp>
        <p:nvSpPr>
          <p:cNvPr id="3" name="Content Placeholder 2">
            <a:extLst>
              <a:ext uri="{FF2B5EF4-FFF2-40B4-BE49-F238E27FC236}">
                <a16:creationId xmlns:a16="http://schemas.microsoft.com/office/drawing/2014/main" id="{955F5188-07B0-244E-848F-3879406C9400}"/>
              </a:ext>
            </a:extLst>
          </p:cNvPr>
          <p:cNvSpPr txBox="1">
            <a:spLocks/>
          </p:cNvSpPr>
          <p:nvPr/>
        </p:nvSpPr>
        <p:spPr>
          <a:xfrm>
            <a:off x="920266" y="1801257"/>
            <a:ext cx="10750357" cy="4485244"/>
          </a:xfrm>
          <a:prstGeom prst="rect">
            <a:avLst/>
          </a:prstGeom>
          <a:solidFill>
            <a:schemeClr val="bg1"/>
          </a:solidFill>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2200" b="1" dirty="0">
                <a:solidFill>
                  <a:srgbClr val="EE8516"/>
                </a:solidFill>
                <a:latin typeface="Tahoma" panose="020B0604030504040204" pitchFamily="34" charset="0"/>
                <a:ea typeface="Tahoma" panose="020B0604030504040204" pitchFamily="34" charset="0"/>
                <a:cs typeface="Tahoma" panose="020B0604030504040204" pitchFamily="34" charset="0"/>
              </a:rPr>
              <a:t>Thematic Highlights of the Public Docket Comments:</a:t>
            </a:r>
          </a:p>
          <a:p>
            <a:pPr marL="411480" indent="-411480">
              <a:buBlip>
                <a:blip r:embed="rId2"/>
              </a:buBlip>
            </a:pPr>
            <a:r>
              <a:rPr lang="en-US" sz="2000" dirty="0">
                <a:solidFill>
                  <a:srgbClr val="274D7A"/>
                </a:solidFill>
                <a:latin typeface="Tahoma" panose="020B0604030504040204" pitchFamily="34" charset="0"/>
                <a:ea typeface="Tahoma" panose="020B0604030504040204" pitchFamily="34" charset="0"/>
                <a:cs typeface="Tahoma" panose="020B0604030504040204" pitchFamily="34" charset="0"/>
              </a:rPr>
              <a:t>Widespread Support for the WRAP and Water Reuse as a Tool for Water Security, Sustainability, and Resilience</a:t>
            </a:r>
          </a:p>
          <a:p>
            <a:pPr marL="411480" indent="-411480">
              <a:buBlip>
                <a:blip r:embed="rId2"/>
              </a:buBlip>
            </a:pPr>
            <a:r>
              <a:rPr lang="en-US" sz="2000" dirty="0">
                <a:solidFill>
                  <a:srgbClr val="274D7A"/>
                </a:solidFill>
                <a:latin typeface="Tahoma" panose="020B0604030504040204" pitchFamily="34" charset="0"/>
                <a:ea typeface="Tahoma" panose="020B0604030504040204" pitchFamily="34" charset="0"/>
                <a:cs typeface="Tahoma" panose="020B0604030504040204" pitchFamily="34" charset="0"/>
              </a:rPr>
              <a:t>Affirmation That Water Reuse Is One Tool in the Water Resource Toolbox</a:t>
            </a:r>
          </a:p>
          <a:p>
            <a:pPr marL="411480" indent="-411480">
              <a:buBlip>
                <a:blip r:embed="rId2"/>
              </a:buBlip>
            </a:pPr>
            <a:r>
              <a:rPr lang="en-US" sz="2000" dirty="0">
                <a:solidFill>
                  <a:srgbClr val="274D7A"/>
                </a:solidFill>
                <a:latin typeface="Tahoma" panose="020B0604030504040204" pitchFamily="34" charset="0"/>
                <a:ea typeface="Tahoma" panose="020B0604030504040204" pitchFamily="34" charset="0"/>
                <a:cs typeface="Tahoma" panose="020B0604030504040204" pitchFamily="34" charset="0"/>
              </a:rPr>
              <a:t>Acknowledgement of Incorporating Prior Public Comments</a:t>
            </a:r>
          </a:p>
          <a:p>
            <a:pPr marL="411480" indent="-411480">
              <a:buBlip>
                <a:blip r:embed="rId2"/>
              </a:buBlip>
            </a:pPr>
            <a:r>
              <a:rPr lang="en-US" sz="2000" dirty="0">
                <a:solidFill>
                  <a:srgbClr val="274D7A"/>
                </a:solidFill>
                <a:latin typeface="Tahoma" panose="020B0604030504040204" pitchFamily="34" charset="0"/>
                <a:ea typeface="Tahoma" panose="020B0604030504040204" pitchFamily="34" charset="0"/>
                <a:cs typeface="Tahoma" panose="020B0604030504040204" pitchFamily="34" charset="0"/>
              </a:rPr>
              <a:t>Defining and Reconciling Key Terms</a:t>
            </a:r>
          </a:p>
          <a:p>
            <a:pPr marL="411480" indent="-411480">
              <a:buBlip>
                <a:blip r:embed="rId2"/>
              </a:buBlip>
            </a:pPr>
            <a:r>
              <a:rPr lang="en-US" sz="2000" dirty="0">
                <a:solidFill>
                  <a:srgbClr val="274D7A"/>
                </a:solidFill>
                <a:latin typeface="Tahoma" panose="020B0604030504040204" pitchFamily="34" charset="0"/>
                <a:ea typeface="Tahoma" panose="020B0604030504040204" pitchFamily="34" charset="0"/>
                <a:cs typeface="Tahoma" panose="020B0604030504040204" pitchFamily="34" charset="0"/>
              </a:rPr>
              <a:t>Emphasis on and Identification of Priority Actions</a:t>
            </a:r>
          </a:p>
          <a:p>
            <a:pPr marL="411480" indent="-411480">
              <a:buBlip>
                <a:blip r:embed="rId2"/>
              </a:buBlip>
            </a:pPr>
            <a:r>
              <a:rPr lang="en-US" sz="2000" dirty="0">
                <a:solidFill>
                  <a:srgbClr val="274D7A"/>
                </a:solidFill>
                <a:latin typeface="Tahoma" panose="020B0604030504040204" pitchFamily="34" charset="0"/>
                <a:ea typeface="Tahoma" panose="020B0604030504040204" pitchFamily="34" charset="0"/>
                <a:cs typeface="Tahoma" panose="020B0604030504040204" pitchFamily="34" charset="0"/>
              </a:rPr>
              <a:t>Spectrum of Perspectives on the Potential for Reuse of Oil and Gas Produced Wastewater</a:t>
            </a:r>
          </a:p>
          <a:p>
            <a:pPr marL="411480" indent="-411480">
              <a:buBlip>
                <a:blip r:embed="rId2"/>
              </a:buBlip>
            </a:pPr>
            <a:r>
              <a:rPr lang="en-US" sz="2000" dirty="0">
                <a:solidFill>
                  <a:srgbClr val="274D7A"/>
                </a:solidFill>
                <a:latin typeface="Tahoma" panose="020B0604030504040204" pitchFamily="34" charset="0"/>
                <a:ea typeface="Tahoma" panose="020B0604030504040204" pitchFamily="34" charset="0"/>
                <a:cs typeface="Tahoma" panose="020B0604030504040204" pitchFamily="34" charset="0"/>
              </a:rPr>
              <a:t>Recognition of Barriers/Challenges to Water Reus</a:t>
            </a:r>
          </a:p>
          <a:p>
            <a:pPr marL="411480" indent="-411480">
              <a:buBlip>
                <a:blip r:embed="rId2"/>
              </a:buBlip>
            </a:pPr>
            <a:r>
              <a:rPr lang="en-US" sz="2000" dirty="0">
                <a:solidFill>
                  <a:srgbClr val="274D7A"/>
                </a:solidFill>
                <a:latin typeface="Tahoma" panose="020B0604030504040204" pitchFamily="34" charset="0"/>
                <a:ea typeface="Tahoma" panose="020B0604030504040204" pitchFamily="34" charset="0"/>
                <a:cs typeface="Tahoma" panose="020B0604030504040204" pitchFamily="34" charset="0"/>
              </a:rPr>
              <a:t>Public Commitments to Lead or Support Actions</a:t>
            </a:r>
          </a:p>
          <a:p>
            <a:pPr marL="411480" indent="-411480">
              <a:buBlip>
                <a:blip r:embed="rId2"/>
              </a:buBlip>
            </a:pPr>
            <a:r>
              <a:rPr lang="en-US" sz="2000" dirty="0">
                <a:solidFill>
                  <a:srgbClr val="274D7A"/>
                </a:solidFill>
                <a:latin typeface="Tahoma" panose="020B0604030504040204" pitchFamily="34" charset="0"/>
                <a:ea typeface="Tahoma" panose="020B0604030504040204" pitchFamily="34" charset="0"/>
                <a:cs typeface="Tahoma" panose="020B0604030504040204" pitchFamily="34" charset="0"/>
              </a:rPr>
              <a:t>Identification of New Proposed Actions</a:t>
            </a:r>
          </a:p>
          <a:p>
            <a:pPr marL="411480" indent="-411480">
              <a:buBlip>
                <a:blip r:embed="rId2"/>
              </a:buBlip>
            </a:pPr>
            <a:r>
              <a:rPr lang="en-US" sz="2000" dirty="0">
                <a:solidFill>
                  <a:srgbClr val="274D7A"/>
                </a:solidFill>
                <a:latin typeface="Tahoma" panose="020B0604030504040204" pitchFamily="34" charset="0"/>
                <a:ea typeface="Tahoma" panose="020B0604030504040204" pitchFamily="34" charset="0"/>
                <a:cs typeface="Tahoma" panose="020B0604030504040204" pitchFamily="34" charset="0"/>
              </a:rPr>
              <a:t>Not Setting Goals for Water Reuse at This Time</a:t>
            </a:r>
          </a:p>
        </p:txBody>
      </p:sp>
    </p:spTree>
    <p:extLst>
      <p:ext uri="{BB962C8B-B14F-4D97-AF65-F5344CB8AC3E}">
        <p14:creationId xmlns:p14="http://schemas.microsoft.com/office/powerpoint/2010/main" val="42091365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03682-BAB9-2545-B076-6B32C50852B2}"/>
              </a:ext>
            </a:extLst>
          </p:cNvPr>
          <p:cNvSpPr>
            <a:spLocks noGrp="1"/>
          </p:cNvSpPr>
          <p:nvPr>
            <p:ph type="title"/>
          </p:nvPr>
        </p:nvSpPr>
        <p:spPr/>
        <p:txBody>
          <a:bodyPr/>
          <a:lstStyle/>
          <a:p>
            <a:r>
              <a:rPr lang="en-US" dirty="0"/>
              <a:t>Integrated Watershed Action</a:t>
            </a:r>
          </a:p>
        </p:txBody>
      </p:sp>
      <p:sp>
        <p:nvSpPr>
          <p:cNvPr id="3" name="Text Placeholder 2">
            <a:extLst>
              <a:ext uri="{FF2B5EF4-FFF2-40B4-BE49-F238E27FC236}">
                <a16:creationId xmlns:a16="http://schemas.microsoft.com/office/drawing/2014/main" id="{B0CA03AC-79EB-E349-82C9-6B89B5CB9439}"/>
              </a:ext>
            </a:extLst>
          </p:cNvPr>
          <p:cNvSpPr>
            <a:spLocks noGrp="1"/>
          </p:cNvSpPr>
          <p:nvPr>
            <p:ph type="body" idx="1"/>
          </p:nvPr>
        </p:nvSpPr>
        <p:spPr/>
        <p:txBody>
          <a:bodyPr/>
          <a:lstStyle/>
          <a:p>
            <a:r>
              <a:rPr lang="en-US" dirty="0"/>
              <a:t>2.1</a:t>
            </a:r>
          </a:p>
        </p:txBody>
      </p:sp>
      <p:sp>
        <p:nvSpPr>
          <p:cNvPr id="4" name="Content Placeholder 2">
            <a:extLst>
              <a:ext uri="{FF2B5EF4-FFF2-40B4-BE49-F238E27FC236}">
                <a16:creationId xmlns:a16="http://schemas.microsoft.com/office/drawing/2014/main" id="{93D2E846-84BB-3F48-9F9D-2F7A2176E9DF}"/>
              </a:ext>
            </a:extLst>
          </p:cNvPr>
          <p:cNvSpPr txBox="1">
            <a:spLocks/>
          </p:cNvSpPr>
          <p:nvPr/>
        </p:nvSpPr>
        <p:spPr>
          <a:xfrm>
            <a:off x="1181167" y="3351083"/>
            <a:ext cx="6070485" cy="2742209"/>
          </a:xfrm>
          <a:prstGeom prst="rect">
            <a:avLst/>
          </a:prstGeom>
        </p:spPr>
        <p:txBody>
          <a:bodyPr vert="horz" lIns="0" tIns="45720" rIns="0" bIns="45720" rtlCol="0" anchor="ctr" anchorCtr="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4000" b="0" i="0" kern="1200">
                <a:solidFill>
                  <a:schemeClr val="bg1"/>
                </a:solidFill>
                <a:latin typeface="Gotham Narrow Medium"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r">
              <a:lnSpc>
                <a:spcPct val="110000"/>
              </a:lnSpc>
            </a:pPr>
            <a:r>
              <a:rPr lang="en-US" sz="2400" b="1" dirty="0">
                <a:solidFill>
                  <a:srgbClr val="EE8516"/>
                </a:solidFill>
                <a:latin typeface="Tahoma" panose="020B0604030504040204" pitchFamily="34" charset="0"/>
                <a:ea typeface="Tahoma" panose="020B0604030504040204" pitchFamily="34" charset="0"/>
                <a:cs typeface="Tahoma" panose="020B0604030504040204" pitchFamily="34" charset="0"/>
              </a:rPr>
              <a:t>“</a:t>
            </a:r>
            <a:r>
              <a:rPr lang="en-US" sz="2400" b="1" dirty="0">
                <a:solidFill>
                  <a:srgbClr val="274D7A"/>
                </a:solidFill>
                <a:latin typeface="Tahoma" panose="020B0604030504040204" pitchFamily="34" charset="0"/>
                <a:ea typeface="Tahoma" panose="020B0604030504040204" pitchFamily="34" charset="0"/>
                <a:cs typeface="Tahoma" panose="020B0604030504040204" pitchFamily="34" charset="0"/>
              </a:rPr>
              <a:t>We support this plan because it integrates water reuse opportunities across multiple sectors including drinking water, agriculture, industry, recreation, and environmental protection.</a:t>
            </a:r>
            <a:r>
              <a:rPr lang="en-US" sz="2400" b="1" dirty="0">
                <a:solidFill>
                  <a:srgbClr val="EE8516"/>
                </a:solidFill>
                <a:latin typeface="Tahoma" panose="020B0604030504040204" pitchFamily="34" charset="0"/>
                <a:ea typeface="Tahoma" panose="020B0604030504040204" pitchFamily="34" charset="0"/>
                <a:cs typeface="Tahoma" panose="020B0604030504040204" pitchFamily="34" charset="0"/>
              </a:rPr>
              <a:t>”</a:t>
            </a:r>
          </a:p>
          <a:p>
            <a:pPr algn="r">
              <a:lnSpc>
                <a:spcPct val="120000"/>
              </a:lnSpc>
            </a:pPr>
            <a:r>
              <a:rPr lang="en-US" sz="20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−State of Oklahoma, Office of the Secretary of Energy &amp; Environment</a:t>
            </a:r>
          </a:p>
        </p:txBody>
      </p:sp>
      <p:sp>
        <p:nvSpPr>
          <p:cNvPr id="5" name="TextBox 4">
            <a:extLst>
              <a:ext uri="{FF2B5EF4-FFF2-40B4-BE49-F238E27FC236}">
                <a16:creationId xmlns:a16="http://schemas.microsoft.com/office/drawing/2014/main" id="{1365CF2D-A8BC-D848-802B-2284D967E450}"/>
              </a:ext>
            </a:extLst>
          </p:cNvPr>
          <p:cNvSpPr txBox="1"/>
          <p:nvPr/>
        </p:nvSpPr>
        <p:spPr>
          <a:xfrm>
            <a:off x="7684771" y="4553696"/>
            <a:ext cx="4073765" cy="784830"/>
          </a:xfrm>
          <a:prstGeom prst="rect">
            <a:avLst/>
          </a:prstGeom>
          <a:noFill/>
          <a:ln>
            <a:noFill/>
          </a:ln>
        </p:spPr>
        <p:txBody>
          <a:bodyPr wrap="square" lIns="0" tIns="0" rIns="0" rtlCol="0" anchor="t" anchorCtr="0">
            <a:spAutoFit/>
          </a:bodyPr>
          <a:lstStyle/>
          <a:p>
            <a:r>
              <a:rPr lang="en-US" sz="1200" dirty="0">
                <a:solidFill>
                  <a:srgbClr val="274D7A"/>
                </a:solidFill>
                <a:latin typeface="Tahoma" panose="020B0604030504040204" pitchFamily="34" charset="0"/>
                <a:ea typeface="Tahoma" panose="020B0604030504040204" pitchFamily="34" charset="0"/>
                <a:cs typeface="Tahoma" panose="020B0604030504040204" pitchFamily="34" charset="0"/>
              </a:rPr>
              <a:t>Rainwater catchment project near Pennington Creek, California, installed in partnership with the Morro Bay National Estuary Program, stores up to 296,000 gallons of rainwater for cattle troughs in the dry season.</a:t>
            </a:r>
            <a:endParaRPr lang="en-US" sz="1200" dirty="0">
              <a:solidFill>
                <a:srgbClr val="274D7A"/>
              </a:solidFill>
              <a:highlight>
                <a:srgbClr val="FFFF00"/>
              </a:highlight>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4181F3EC-DD28-4B5B-8EAE-FD9B4182213A}"/>
              </a:ext>
            </a:extLst>
          </p:cNvPr>
          <p:cNvPicPr>
            <a:picLocks noChangeAspect="1"/>
          </p:cNvPicPr>
          <p:nvPr/>
        </p:nvPicPr>
        <p:blipFill>
          <a:blip r:embed="rId2"/>
          <a:stretch>
            <a:fillRect/>
          </a:stretch>
        </p:blipFill>
        <p:spPr>
          <a:xfrm>
            <a:off x="7684772" y="1885355"/>
            <a:ext cx="4073765" cy="2523621"/>
          </a:xfrm>
          <a:prstGeom prst="rect">
            <a:avLst/>
          </a:prstGeom>
        </p:spPr>
      </p:pic>
      <p:sp>
        <p:nvSpPr>
          <p:cNvPr id="7" name="Rectangle 6">
            <a:extLst>
              <a:ext uri="{FF2B5EF4-FFF2-40B4-BE49-F238E27FC236}">
                <a16:creationId xmlns:a16="http://schemas.microsoft.com/office/drawing/2014/main" id="{5BD155BB-04E4-43AD-9C55-613540C10E85}"/>
              </a:ext>
            </a:extLst>
          </p:cNvPr>
          <p:cNvSpPr/>
          <p:nvPr/>
        </p:nvSpPr>
        <p:spPr>
          <a:xfrm>
            <a:off x="1015803" y="1885355"/>
            <a:ext cx="6235849" cy="1323439"/>
          </a:xfrm>
          <a:prstGeom prst="rect">
            <a:avLst/>
          </a:prstGeom>
          <a:solidFill>
            <a:schemeClr val="accent1">
              <a:lumMod val="20000"/>
              <a:lumOff val="80000"/>
            </a:schemeClr>
          </a:solidFill>
        </p:spPr>
        <p:txBody>
          <a:bodyPr wrap="square">
            <a:spAutoFit/>
          </a:bodyPr>
          <a:lstStyle/>
          <a:p>
            <a:r>
              <a:rPr lang="en-US" sz="1600" b="1" dirty="0">
                <a:solidFill>
                  <a:srgbClr val="211D1E"/>
                </a:solidFill>
                <a:latin typeface="Gotham Narrow Light"/>
              </a:rPr>
              <a:t>Example Action: </a:t>
            </a:r>
          </a:p>
          <a:p>
            <a:r>
              <a:rPr lang="en-US" sz="1600" dirty="0">
                <a:solidFill>
                  <a:srgbClr val="211D1E"/>
                </a:solidFill>
                <a:latin typeface="Gotham Narrow Light"/>
              </a:rPr>
              <a:t>Prepare Case Studies of Successful Water Reuse Applications Within an Integrated Water Resources Management (IWRM) Framework (Action 2.1.2) </a:t>
            </a:r>
          </a:p>
          <a:p>
            <a:r>
              <a:rPr lang="en-US" sz="1600" i="1" dirty="0">
                <a:solidFill>
                  <a:srgbClr val="2A4E7B"/>
                </a:solidFill>
                <a:latin typeface="Gotham Narrow Medium"/>
              </a:rPr>
              <a:t>Action Leader: WateReuse </a:t>
            </a:r>
            <a:endParaRPr lang="en-US" sz="1600" dirty="0"/>
          </a:p>
        </p:txBody>
      </p:sp>
    </p:spTree>
    <p:extLst>
      <p:ext uri="{BB962C8B-B14F-4D97-AF65-F5344CB8AC3E}">
        <p14:creationId xmlns:p14="http://schemas.microsoft.com/office/powerpoint/2010/main" val="2685837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14081-056C-ED4D-9951-1BDA4DC448AB}"/>
              </a:ext>
            </a:extLst>
          </p:cNvPr>
          <p:cNvSpPr>
            <a:spLocks noGrp="1"/>
          </p:cNvSpPr>
          <p:nvPr>
            <p:ph type="title"/>
          </p:nvPr>
        </p:nvSpPr>
        <p:spPr/>
        <p:txBody>
          <a:bodyPr>
            <a:normAutofit/>
          </a:bodyPr>
          <a:lstStyle/>
          <a:p>
            <a:r>
              <a:rPr lang="en-US" dirty="0">
                <a:ea typeface="Tahoma" panose="020B0604030504040204" pitchFamily="34" charset="0"/>
                <a:cs typeface="Tahoma" panose="020B0604030504040204" pitchFamily="34" charset="0"/>
              </a:rPr>
              <a:t>Opportunities and Key Terms</a:t>
            </a:r>
            <a:endParaRPr lang="en-US" dirty="0"/>
          </a:p>
        </p:txBody>
      </p:sp>
      <p:sp>
        <p:nvSpPr>
          <p:cNvPr id="8" name="Content Placeholder 2">
            <a:extLst>
              <a:ext uri="{FF2B5EF4-FFF2-40B4-BE49-F238E27FC236}">
                <a16:creationId xmlns:a16="http://schemas.microsoft.com/office/drawing/2014/main" id="{7FDDF696-DFB1-4B9E-BE67-768C155207AA}"/>
              </a:ext>
            </a:extLst>
          </p:cNvPr>
          <p:cNvSpPr txBox="1">
            <a:spLocks/>
          </p:cNvSpPr>
          <p:nvPr/>
        </p:nvSpPr>
        <p:spPr>
          <a:xfrm>
            <a:off x="920266" y="1801257"/>
            <a:ext cx="10750357" cy="4485244"/>
          </a:xfrm>
          <a:prstGeom prst="rect">
            <a:avLst/>
          </a:prstGeom>
          <a:solidFill>
            <a:schemeClr val="bg1"/>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2200" b="1" dirty="0">
                <a:solidFill>
                  <a:srgbClr val="EE8516"/>
                </a:solidFill>
                <a:latin typeface="Tahoma" panose="020B0604030504040204" pitchFamily="34" charset="0"/>
                <a:ea typeface="Tahoma" panose="020B0604030504040204" pitchFamily="34" charset="0"/>
                <a:cs typeface="Tahoma" panose="020B0604030504040204" pitchFamily="34" charset="0"/>
              </a:rPr>
              <a:t>Water Reuse Objectives:</a:t>
            </a:r>
          </a:p>
          <a:p>
            <a:pPr marL="411480" indent="-411480">
              <a:spcAft>
                <a:spcPts val="1000"/>
              </a:spcAft>
              <a:buBlip>
                <a:blip r:embed="rId2"/>
              </a:buBlip>
            </a:pPr>
            <a:r>
              <a:rPr lang="en-US" sz="2000" b="1" dirty="0">
                <a:solidFill>
                  <a:srgbClr val="274D7A"/>
                </a:solidFill>
                <a:latin typeface="Tahoma" panose="020B0604030504040204" pitchFamily="34" charset="0"/>
                <a:ea typeface="Tahoma" panose="020B0604030504040204" pitchFamily="34" charset="0"/>
                <a:cs typeface="Tahoma" panose="020B0604030504040204" pitchFamily="34" charset="0"/>
              </a:rPr>
              <a:t>Water security</a:t>
            </a:r>
            <a:r>
              <a:rPr lang="en-US" sz="2000" dirty="0">
                <a:solidFill>
                  <a:srgbClr val="274D7A"/>
                </a:solidFill>
                <a:latin typeface="Tahoma" panose="020B0604030504040204" pitchFamily="34" charset="0"/>
                <a:ea typeface="Tahoma" panose="020B0604030504040204" pitchFamily="34" charset="0"/>
                <a:cs typeface="Tahoma" panose="020B0604030504040204" pitchFamily="34" charset="0"/>
              </a:rPr>
              <a:t>: The capacity of a population to safeguard sustainable access to adequate quantities of acceptable quality water for sustaining livelihoods, human well-being, and socioeconomic development.</a:t>
            </a:r>
          </a:p>
          <a:p>
            <a:pPr marL="411480" indent="-411480">
              <a:spcAft>
                <a:spcPts val="1000"/>
              </a:spcAft>
              <a:buBlip>
                <a:blip r:embed="rId2"/>
              </a:buBlip>
            </a:pPr>
            <a:r>
              <a:rPr lang="en-US" sz="2000" b="1" dirty="0">
                <a:solidFill>
                  <a:srgbClr val="274D7A"/>
                </a:solidFill>
                <a:latin typeface="Tahoma" panose="020B0604030504040204" pitchFamily="34" charset="0"/>
                <a:ea typeface="Tahoma" panose="020B0604030504040204" pitchFamily="34" charset="0"/>
                <a:cs typeface="Tahoma" panose="020B0604030504040204" pitchFamily="34" charset="0"/>
              </a:rPr>
              <a:t>Water sustainability</a:t>
            </a:r>
            <a:r>
              <a:rPr lang="en-US" sz="2000" dirty="0">
                <a:solidFill>
                  <a:srgbClr val="274D7A"/>
                </a:solidFill>
                <a:latin typeface="Tahoma" panose="020B0604030504040204" pitchFamily="34" charset="0"/>
                <a:ea typeface="Tahoma" panose="020B0604030504040204" pitchFamily="34" charset="0"/>
                <a:cs typeface="Tahoma" panose="020B0604030504040204" pitchFamily="34" charset="0"/>
              </a:rPr>
              <a:t>: Ensuring an adequate, reliable, and continual supply of clean water for human uses and ecosystems.</a:t>
            </a:r>
          </a:p>
          <a:p>
            <a:pPr marL="411480" indent="-411480">
              <a:buBlip>
                <a:blip r:embed="rId2"/>
              </a:buBlip>
            </a:pPr>
            <a:r>
              <a:rPr lang="en-US" sz="2000" b="1" dirty="0">
                <a:solidFill>
                  <a:srgbClr val="274D7A"/>
                </a:solidFill>
                <a:latin typeface="Tahoma" panose="020B0604030504040204" pitchFamily="34" charset="0"/>
                <a:ea typeface="Tahoma" panose="020B0604030504040204" pitchFamily="34" charset="0"/>
                <a:cs typeface="Tahoma" panose="020B0604030504040204" pitchFamily="34" charset="0"/>
              </a:rPr>
              <a:t>Water resilience</a:t>
            </a:r>
            <a:r>
              <a:rPr lang="en-US" sz="2000" dirty="0">
                <a:solidFill>
                  <a:srgbClr val="274D7A"/>
                </a:solidFill>
                <a:latin typeface="Tahoma" panose="020B0604030504040204" pitchFamily="34" charset="0"/>
                <a:ea typeface="Tahoma" panose="020B0604030504040204" pitchFamily="34" charset="0"/>
                <a:cs typeface="Tahoma" panose="020B0604030504040204" pitchFamily="34" charset="0"/>
              </a:rPr>
              <a:t>: The ability of a water supply (e.g., a community water system or an asset of a community water system) to adapt to or withstand the effects of rapid hydrologic change or a natural disaster.</a:t>
            </a:r>
          </a:p>
        </p:txBody>
      </p:sp>
    </p:spTree>
    <p:extLst>
      <p:ext uri="{BB962C8B-B14F-4D97-AF65-F5344CB8AC3E}">
        <p14:creationId xmlns:p14="http://schemas.microsoft.com/office/powerpoint/2010/main" val="21803981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F467D-99D1-F64C-BEE1-012181D062A5}"/>
              </a:ext>
            </a:extLst>
          </p:cNvPr>
          <p:cNvSpPr>
            <a:spLocks noGrp="1"/>
          </p:cNvSpPr>
          <p:nvPr>
            <p:ph type="title"/>
          </p:nvPr>
        </p:nvSpPr>
        <p:spPr/>
        <p:txBody>
          <a:bodyPr/>
          <a:lstStyle/>
          <a:p>
            <a:r>
              <a:rPr lang="en-US" dirty="0"/>
              <a:t>Policy Coordination</a:t>
            </a:r>
          </a:p>
        </p:txBody>
      </p:sp>
      <p:sp>
        <p:nvSpPr>
          <p:cNvPr id="3" name="Text Placeholder 2">
            <a:extLst>
              <a:ext uri="{FF2B5EF4-FFF2-40B4-BE49-F238E27FC236}">
                <a16:creationId xmlns:a16="http://schemas.microsoft.com/office/drawing/2014/main" id="{4AB3AF85-2E8C-2A49-8FFE-A335484E9F62}"/>
              </a:ext>
            </a:extLst>
          </p:cNvPr>
          <p:cNvSpPr>
            <a:spLocks noGrp="1"/>
          </p:cNvSpPr>
          <p:nvPr>
            <p:ph type="body" idx="1"/>
          </p:nvPr>
        </p:nvSpPr>
        <p:spPr/>
        <p:txBody>
          <a:bodyPr/>
          <a:lstStyle/>
          <a:p>
            <a:endParaRPr lang="en-US" dirty="0"/>
          </a:p>
        </p:txBody>
      </p:sp>
      <p:sp>
        <p:nvSpPr>
          <p:cNvPr id="4" name="Content Placeholder 2">
            <a:extLst>
              <a:ext uri="{FF2B5EF4-FFF2-40B4-BE49-F238E27FC236}">
                <a16:creationId xmlns:a16="http://schemas.microsoft.com/office/drawing/2014/main" id="{51DBC4B4-9808-E24F-B94F-EAC23682D516}"/>
              </a:ext>
            </a:extLst>
          </p:cNvPr>
          <p:cNvSpPr txBox="1">
            <a:spLocks/>
          </p:cNvSpPr>
          <p:nvPr/>
        </p:nvSpPr>
        <p:spPr>
          <a:xfrm>
            <a:off x="5702835" y="3425370"/>
            <a:ext cx="6025339" cy="2931630"/>
          </a:xfrm>
          <a:prstGeom prst="rect">
            <a:avLst/>
          </a:prstGeom>
        </p:spPr>
        <p:txBody>
          <a:bodyPr vert="horz" lIns="0" tIns="45720" rIns="0" bIns="45720" rtlCol="0" anchor="ctr" anchorCtr="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4000" b="0" i="0" kern="1200">
                <a:solidFill>
                  <a:schemeClr val="bg1"/>
                </a:solidFill>
                <a:latin typeface="Gotham Narrow Medium"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lnSpc>
                <a:spcPct val="120000"/>
              </a:lnSpc>
            </a:pPr>
            <a:r>
              <a:rPr lang="en-US" sz="2400" b="1" dirty="0">
                <a:solidFill>
                  <a:srgbClr val="EE8516"/>
                </a:solidFill>
                <a:latin typeface="Tahoma" panose="020B0604030504040204" pitchFamily="34" charset="0"/>
                <a:ea typeface="Tahoma" panose="020B0604030504040204" pitchFamily="34" charset="0"/>
                <a:cs typeface="Tahoma" panose="020B0604030504040204" pitchFamily="34" charset="0"/>
              </a:rPr>
              <a:t>“</a:t>
            </a:r>
            <a:r>
              <a:rPr lang="en-US" sz="2400" b="1" dirty="0">
                <a:solidFill>
                  <a:srgbClr val="274D7A"/>
                </a:solidFill>
                <a:latin typeface="Tahoma" panose="020B0604030504040204" pitchFamily="34" charset="0"/>
                <a:ea typeface="Tahoma" panose="020B0604030504040204" pitchFamily="34" charset="0"/>
                <a:cs typeface="Tahoma" panose="020B0604030504040204" pitchFamily="34" charset="0"/>
              </a:rPr>
              <a:t>Exploring why resources, policies, and approaches vary (for example, across states or between federal programs), or how differences in seemingly-similar scenarios came to be (for example, what are the scientific bases of different fit for purpose specifications among similar types of reuse?), provide important contexts for end-users.</a:t>
            </a:r>
            <a:r>
              <a:rPr lang="en-US" sz="2400" b="1" dirty="0">
                <a:solidFill>
                  <a:srgbClr val="EE8516"/>
                </a:solidFill>
                <a:latin typeface="Tahoma" panose="020B0604030504040204" pitchFamily="34" charset="0"/>
                <a:ea typeface="Tahoma" panose="020B0604030504040204" pitchFamily="34" charset="0"/>
                <a:cs typeface="Tahoma" panose="020B0604030504040204" pitchFamily="34" charset="0"/>
              </a:rPr>
              <a:t>”</a:t>
            </a:r>
          </a:p>
          <a:p>
            <a:pPr algn="r"/>
            <a:r>
              <a:rPr lang="en-US" sz="20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−ASDWA and ACWA</a:t>
            </a:r>
          </a:p>
        </p:txBody>
      </p:sp>
      <p:sp>
        <p:nvSpPr>
          <p:cNvPr id="5" name="TextBox 4">
            <a:extLst>
              <a:ext uri="{FF2B5EF4-FFF2-40B4-BE49-F238E27FC236}">
                <a16:creationId xmlns:a16="http://schemas.microsoft.com/office/drawing/2014/main" id="{040671E9-7360-D14F-9EFC-785422157FD0}"/>
              </a:ext>
            </a:extLst>
          </p:cNvPr>
          <p:cNvSpPr txBox="1"/>
          <p:nvPr/>
        </p:nvSpPr>
        <p:spPr>
          <a:xfrm>
            <a:off x="320549" y="4891185"/>
            <a:ext cx="5139218" cy="692497"/>
          </a:xfrm>
          <a:prstGeom prst="rect">
            <a:avLst/>
          </a:prstGeom>
          <a:solidFill>
            <a:schemeClr val="bg1"/>
          </a:solidFill>
          <a:ln>
            <a:noFill/>
          </a:ln>
        </p:spPr>
        <p:txBody>
          <a:bodyPr wrap="square" lIns="0" tIns="0" rIns="0" rtlCol="0">
            <a:spAutoFit/>
          </a:bodyPr>
          <a:lstStyle/>
          <a:p>
            <a:r>
              <a:rPr lang="en-US" sz="1400" dirty="0">
                <a:solidFill>
                  <a:srgbClr val="274D7A"/>
                </a:solidFill>
              </a:rPr>
              <a:t>As part of the “Don’t Rush to Flush” campaign, pills are collected in a pharmaceutical drop box and properly disposed instead of entering the wastewater system.</a:t>
            </a:r>
            <a:endParaRPr lang="en-US" sz="1400" dirty="0">
              <a:solidFill>
                <a:srgbClr val="274D7A"/>
              </a:solidFill>
              <a:highlight>
                <a:srgbClr val="FFFF00"/>
              </a:highlight>
            </a:endParaRPr>
          </a:p>
        </p:txBody>
      </p:sp>
      <p:pic>
        <p:nvPicPr>
          <p:cNvPr id="7" name="Picture 6">
            <a:extLst>
              <a:ext uri="{FF2B5EF4-FFF2-40B4-BE49-F238E27FC236}">
                <a16:creationId xmlns:a16="http://schemas.microsoft.com/office/drawing/2014/main" id="{EE240883-3961-48AC-B5E6-CDE66D17D0CD}"/>
              </a:ext>
            </a:extLst>
          </p:cNvPr>
          <p:cNvPicPr>
            <a:picLocks noChangeAspect="1"/>
          </p:cNvPicPr>
          <p:nvPr/>
        </p:nvPicPr>
        <p:blipFill>
          <a:blip r:embed="rId3"/>
          <a:stretch>
            <a:fillRect/>
          </a:stretch>
        </p:blipFill>
        <p:spPr>
          <a:xfrm>
            <a:off x="320549" y="1869729"/>
            <a:ext cx="5139218" cy="2844858"/>
          </a:xfrm>
          <a:prstGeom prst="rect">
            <a:avLst/>
          </a:prstGeom>
        </p:spPr>
      </p:pic>
      <p:sp>
        <p:nvSpPr>
          <p:cNvPr id="8" name="Rectangle 7">
            <a:extLst>
              <a:ext uri="{FF2B5EF4-FFF2-40B4-BE49-F238E27FC236}">
                <a16:creationId xmlns:a16="http://schemas.microsoft.com/office/drawing/2014/main" id="{2F7BCDC9-9CB1-4395-B56B-6012A90C525F}"/>
              </a:ext>
            </a:extLst>
          </p:cNvPr>
          <p:cNvSpPr/>
          <p:nvPr/>
        </p:nvSpPr>
        <p:spPr>
          <a:xfrm>
            <a:off x="5702835" y="1869729"/>
            <a:ext cx="6025339" cy="1323439"/>
          </a:xfrm>
          <a:prstGeom prst="rect">
            <a:avLst/>
          </a:prstGeom>
          <a:solidFill>
            <a:schemeClr val="accent1">
              <a:lumMod val="20000"/>
              <a:lumOff val="80000"/>
            </a:schemeClr>
          </a:solidFill>
        </p:spPr>
        <p:txBody>
          <a:bodyPr wrap="square">
            <a:spAutoFit/>
          </a:bodyPr>
          <a:lstStyle/>
          <a:p>
            <a:r>
              <a:rPr lang="en-US" sz="1600" b="1" dirty="0">
                <a:solidFill>
                  <a:srgbClr val="211D1E"/>
                </a:solidFill>
                <a:latin typeface="Gotham Narrow Light"/>
              </a:rPr>
              <a:t>Example Action: </a:t>
            </a:r>
          </a:p>
          <a:p>
            <a:r>
              <a:rPr lang="en-US" sz="1600" dirty="0">
                <a:solidFill>
                  <a:srgbClr val="211D1E"/>
                </a:solidFill>
                <a:latin typeface="Gotham Narrow Light"/>
              </a:rPr>
              <a:t>Enhance Wastewater Source Control through Local Pretreatment Programs to Support Water Reuse Opportunities for Municipal Wastewater (Action 2.2.4)</a:t>
            </a:r>
          </a:p>
          <a:p>
            <a:r>
              <a:rPr lang="en-US" sz="1600" i="1" dirty="0">
                <a:solidFill>
                  <a:srgbClr val="2A4E7B"/>
                </a:solidFill>
                <a:latin typeface="Gotham Narrow Medium"/>
              </a:rPr>
              <a:t>Action Leaders: NACWA, WEF</a:t>
            </a:r>
            <a:endParaRPr lang="en-US" sz="1600" dirty="0"/>
          </a:p>
        </p:txBody>
      </p:sp>
    </p:spTree>
    <p:extLst>
      <p:ext uri="{BB962C8B-B14F-4D97-AF65-F5344CB8AC3E}">
        <p14:creationId xmlns:p14="http://schemas.microsoft.com/office/powerpoint/2010/main" val="25974678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40E2E-3D19-E64C-905A-77E6D9874372}"/>
              </a:ext>
            </a:extLst>
          </p:cNvPr>
          <p:cNvSpPr>
            <a:spLocks noGrp="1"/>
          </p:cNvSpPr>
          <p:nvPr>
            <p:ph type="title"/>
          </p:nvPr>
        </p:nvSpPr>
        <p:spPr/>
        <p:txBody>
          <a:bodyPr/>
          <a:lstStyle/>
          <a:p>
            <a:r>
              <a:rPr lang="en-US" dirty="0"/>
              <a:t>Science and Specifications</a:t>
            </a:r>
          </a:p>
        </p:txBody>
      </p:sp>
      <p:sp>
        <p:nvSpPr>
          <p:cNvPr id="3" name="Text Placeholder 2">
            <a:extLst>
              <a:ext uri="{FF2B5EF4-FFF2-40B4-BE49-F238E27FC236}">
                <a16:creationId xmlns:a16="http://schemas.microsoft.com/office/drawing/2014/main" id="{CBA68CE4-E6A4-0049-B020-157F8342FB74}"/>
              </a:ext>
            </a:extLst>
          </p:cNvPr>
          <p:cNvSpPr>
            <a:spLocks noGrp="1"/>
          </p:cNvSpPr>
          <p:nvPr>
            <p:ph type="body" idx="1"/>
          </p:nvPr>
        </p:nvSpPr>
        <p:spPr/>
        <p:txBody>
          <a:bodyPr/>
          <a:lstStyle/>
          <a:p>
            <a:r>
              <a:rPr lang="en-US" dirty="0"/>
              <a:t>2.3</a:t>
            </a:r>
          </a:p>
        </p:txBody>
      </p:sp>
      <p:sp>
        <p:nvSpPr>
          <p:cNvPr id="5" name="TextBox 4">
            <a:extLst>
              <a:ext uri="{FF2B5EF4-FFF2-40B4-BE49-F238E27FC236}">
                <a16:creationId xmlns:a16="http://schemas.microsoft.com/office/drawing/2014/main" id="{593E8EF3-886B-6848-85BF-6B8A657753BF}"/>
              </a:ext>
            </a:extLst>
          </p:cNvPr>
          <p:cNvSpPr txBox="1"/>
          <p:nvPr/>
        </p:nvSpPr>
        <p:spPr>
          <a:xfrm>
            <a:off x="7229895" y="4966200"/>
            <a:ext cx="4511306" cy="430887"/>
          </a:xfrm>
          <a:prstGeom prst="rect">
            <a:avLst/>
          </a:prstGeom>
          <a:noFill/>
          <a:ln>
            <a:noFill/>
          </a:ln>
        </p:spPr>
        <p:txBody>
          <a:bodyPr wrap="square" lIns="0" tIns="0" rIns="0" bIns="0" rtlCol="0" anchor="b" anchorCtr="0">
            <a:spAutoFit/>
          </a:bodyPr>
          <a:lstStyle/>
          <a:p>
            <a:r>
              <a:rPr lang="en-US" sz="1400" dirty="0">
                <a:solidFill>
                  <a:srgbClr val="274D7A"/>
                </a:solidFill>
              </a:rPr>
              <a:t>The San Francisco Public Utilities Commission building irrigates exterior vegetation using onsite water reuse.</a:t>
            </a:r>
          </a:p>
        </p:txBody>
      </p:sp>
      <p:pic>
        <p:nvPicPr>
          <p:cNvPr id="7" name="Picture 6">
            <a:extLst>
              <a:ext uri="{FF2B5EF4-FFF2-40B4-BE49-F238E27FC236}">
                <a16:creationId xmlns:a16="http://schemas.microsoft.com/office/drawing/2014/main" id="{6B39F0E0-0553-4472-9618-44EA83FF55A6}"/>
              </a:ext>
            </a:extLst>
          </p:cNvPr>
          <p:cNvPicPr>
            <a:picLocks noChangeAspect="1"/>
          </p:cNvPicPr>
          <p:nvPr/>
        </p:nvPicPr>
        <p:blipFill>
          <a:blip r:embed="rId2"/>
          <a:stretch>
            <a:fillRect/>
          </a:stretch>
        </p:blipFill>
        <p:spPr>
          <a:xfrm>
            <a:off x="7229895" y="1944142"/>
            <a:ext cx="4511307" cy="2871116"/>
          </a:xfrm>
          <a:prstGeom prst="rect">
            <a:avLst/>
          </a:prstGeom>
        </p:spPr>
      </p:pic>
      <p:sp>
        <p:nvSpPr>
          <p:cNvPr id="8" name="Content Placeholder 2">
            <a:extLst>
              <a:ext uri="{FF2B5EF4-FFF2-40B4-BE49-F238E27FC236}">
                <a16:creationId xmlns:a16="http://schemas.microsoft.com/office/drawing/2014/main" id="{533ACAAB-2F7C-4C96-AC54-846442C58250}"/>
              </a:ext>
            </a:extLst>
          </p:cNvPr>
          <p:cNvSpPr txBox="1">
            <a:spLocks/>
          </p:cNvSpPr>
          <p:nvPr/>
        </p:nvSpPr>
        <p:spPr>
          <a:xfrm>
            <a:off x="649579" y="3267581"/>
            <a:ext cx="6235849" cy="2576628"/>
          </a:xfrm>
          <a:prstGeom prst="rect">
            <a:avLst/>
          </a:prstGeom>
        </p:spPr>
        <p:txBody>
          <a:bodyPr vert="horz" lIns="0" tIns="45720" rIns="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4000" b="0" i="0" kern="1200">
                <a:solidFill>
                  <a:schemeClr val="bg1"/>
                </a:solidFill>
                <a:latin typeface="Gotham Narrow Medium"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r">
              <a:lnSpc>
                <a:spcPct val="100000"/>
              </a:lnSpc>
            </a:pPr>
            <a:r>
              <a:rPr lang="en-US" sz="2000" b="1" dirty="0">
                <a:solidFill>
                  <a:srgbClr val="EE8516"/>
                </a:solidFill>
                <a:latin typeface="Tahoma" panose="020B0604030504040204" pitchFamily="34" charset="0"/>
                <a:ea typeface="Tahoma" panose="020B0604030504040204" pitchFamily="34" charset="0"/>
                <a:cs typeface="Tahoma" panose="020B0604030504040204" pitchFamily="34" charset="0"/>
              </a:rPr>
              <a:t>“ </a:t>
            </a:r>
            <a:r>
              <a:rPr lang="en-US" sz="2000" b="1" dirty="0">
                <a:solidFill>
                  <a:srgbClr val="274D7A"/>
                </a:solidFill>
                <a:latin typeface="Tahoma" panose="020B0604030504040204" pitchFamily="34" charset="0"/>
                <a:ea typeface="Tahoma" panose="020B0604030504040204" pitchFamily="34" charset="0"/>
                <a:cs typeface="Tahoma" panose="020B0604030504040204" pitchFamily="34" charset="0"/>
              </a:rPr>
              <a:t>Governments at all levels and non-governmental organizations should draw on the sound science and long history of water reuse in different parts of the country that can provide the basis for greater acceptance of this water management approach. </a:t>
            </a:r>
            <a:r>
              <a:rPr lang="en-US" sz="2000" b="1" dirty="0">
                <a:solidFill>
                  <a:srgbClr val="EE8516"/>
                </a:solidFill>
                <a:latin typeface="Tahoma" panose="020B0604030504040204" pitchFamily="34" charset="0"/>
                <a:ea typeface="Tahoma" panose="020B0604030504040204" pitchFamily="34" charset="0"/>
                <a:cs typeface="Tahoma" panose="020B0604030504040204" pitchFamily="34" charset="0"/>
              </a:rPr>
              <a:t>”</a:t>
            </a:r>
          </a:p>
          <a:p>
            <a:pPr algn="r"/>
            <a:r>
              <a:rPr lang="en-US" sz="18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−National Groundwater Association</a:t>
            </a:r>
          </a:p>
        </p:txBody>
      </p:sp>
      <p:sp>
        <p:nvSpPr>
          <p:cNvPr id="9" name="Rectangle 8">
            <a:extLst>
              <a:ext uri="{FF2B5EF4-FFF2-40B4-BE49-F238E27FC236}">
                <a16:creationId xmlns:a16="http://schemas.microsoft.com/office/drawing/2014/main" id="{8E2656F6-8513-44C2-8B60-8AAB2989265C}"/>
              </a:ext>
            </a:extLst>
          </p:cNvPr>
          <p:cNvSpPr/>
          <p:nvPr/>
        </p:nvSpPr>
        <p:spPr>
          <a:xfrm>
            <a:off x="649580" y="1944142"/>
            <a:ext cx="6235849" cy="1323439"/>
          </a:xfrm>
          <a:prstGeom prst="rect">
            <a:avLst/>
          </a:prstGeom>
          <a:solidFill>
            <a:schemeClr val="accent1">
              <a:lumMod val="20000"/>
              <a:lumOff val="80000"/>
            </a:schemeClr>
          </a:solidFill>
        </p:spPr>
        <p:txBody>
          <a:bodyPr wrap="square">
            <a:spAutoFit/>
          </a:bodyPr>
          <a:lstStyle/>
          <a:p>
            <a:r>
              <a:rPr lang="en-US" sz="1600" b="1" dirty="0">
                <a:solidFill>
                  <a:srgbClr val="211D1E"/>
                </a:solidFill>
                <a:latin typeface="Gotham Narrow Light"/>
              </a:rPr>
              <a:t>Example Action: </a:t>
            </a:r>
          </a:p>
          <a:p>
            <a:r>
              <a:rPr lang="en-US" sz="1600" dirty="0">
                <a:solidFill>
                  <a:srgbClr val="211D1E"/>
                </a:solidFill>
                <a:latin typeface="Gotham Narrow Light"/>
              </a:rPr>
              <a:t>Develop Research and Tools to Support the Implementation of Onsite Non-Potable Water Reuse Systems (ONWS) (Action 2.3.4, previously 2.6.5)</a:t>
            </a:r>
          </a:p>
          <a:p>
            <a:r>
              <a:rPr lang="en-US" sz="1600" i="1" dirty="0">
                <a:solidFill>
                  <a:srgbClr val="2A4E7B"/>
                </a:solidFill>
                <a:latin typeface="Gotham Narrow Medium"/>
              </a:rPr>
              <a:t>Action Leader: NBRC for ONWS</a:t>
            </a:r>
            <a:endParaRPr lang="en-US" sz="1600" dirty="0"/>
          </a:p>
        </p:txBody>
      </p:sp>
    </p:spTree>
    <p:extLst>
      <p:ext uri="{BB962C8B-B14F-4D97-AF65-F5344CB8AC3E}">
        <p14:creationId xmlns:p14="http://schemas.microsoft.com/office/powerpoint/2010/main" val="38374074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8B2D2-590D-1541-B2BD-4A5D0078FCD2}"/>
              </a:ext>
            </a:extLst>
          </p:cNvPr>
          <p:cNvSpPr>
            <a:spLocks noGrp="1"/>
          </p:cNvSpPr>
          <p:nvPr>
            <p:ph type="title"/>
          </p:nvPr>
        </p:nvSpPr>
        <p:spPr>
          <a:xfrm>
            <a:off x="1695450" y="612437"/>
            <a:ext cx="8763000" cy="1025091"/>
          </a:xfrm>
        </p:spPr>
        <p:txBody>
          <a:bodyPr/>
          <a:lstStyle/>
          <a:p>
            <a:r>
              <a:rPr lang="en-US" dirty="0"/>
              <a:t>Technology Development and Validation</a:t>
            </a:r>
          </a:p>
        </p:txBody>
      </p:sp>
      <p:sp>
        <p:nvSpPr>
          <p:cNvPr id="3" name="Text Placeholder 2">
            <a:extLst>
              <a:ext uri="{FF2B5EF4-FFF2-40B4-BE49-F238E27FC236}">
                <a16:creationId xmlns:a16="http://schemas.microsoft.com/office/drawing/2014/main" id="{B0AD7357-9694-0441-885B-41D70E78424C}"/>
              </a:ext>
            </a:extLst>
          </p:cNvPr>
          <p:cNvSpPr>
            <a:spLocks noGrp="1"/>
          </p:cNvSpPr>
          <p:nvPr>
            <p:ph type="body" idx="1"/>
          </p:nvPr>
        </p:nvSpPr>
        <p:spPr/>
        <p:txBody>
          <a:bodyPr/>
          <a:lstStyle/>
          <a:p>
            <a:r>
              <a:rPr lang="en-US" dirty="0"/>
              <a:t>2.4</a:t>
            </a:r>
          </a:p>
        </p:txBody>
      </p:sp>
      <p:sp>
        <p:nvSpPr>
          <p:cNvPr id="5" name="TextBox 4">
            <a:extLst>
              <a:ext uri="{FF2B5EF4-FFF2-40B4-BE49-F238E27FC236}">
                <a16:creationId xmlns:a16="http://schemas.microsoft.com/office/drawing/2014/main" id="{5A844BD9-4E43-764F-A937-C94E048DB35A}"/>
              </a:ext>
            </a:extLst>
          </p:cNvPr>
          <p:cNvSpPr txBox="1"/>
          <p:nvPr/>
        </p:nvSpPr>
        <p:spPr>
          <a:xfrm>
            <a:off x="7220713" y="5327165"/>
            <a:ext cx="4172209" cy="1123384"/>
          </a:xfrm>
          <a:prstGeom prst="rect">
            <a:avLst/>
          </a:prstGeom>
          <a:noFill/>
          <a:ln>
            <a:noFill/>
          </a:ln>
        </p:spPr>
        <p:txBody>
          <a:bodyPr wrap="square" lIns="0" tIns="0" rIns="0" rtlCol="0">
            <a:spAutoFit/>
          </a:bodyPr>
          <a:lstStyle/>
          <a:p>
            <a:r>
              <a:rPr lang="en-US" sz="1400" dirty="0">
                <a:solidFill>
                  <a:srgbClr val="274D7A"/>
                </a:solidFill>
              </a:rPr>
              <a:t>GlaxoSmithKline (Upper Providence, Pennsylvania) air handler condensate is reused by their cooling towers, resulting in 9 million gallons water savings in 2019, equivalent to $140,000 in cost savings and a 14.3 percent reduction in water use.</a:t>
            </a:r>
            <a:endParaRPr lang="en-US" sz="1400" dirty="0">
              <a:solidFill>
                <a:srgbClr val="274D7A"/>
              </a:solidFill>
              <a:highlight>
                <a:srgbClr val="FFFF00"/>
              </a:highlight>
            </a:endParaRPr>
          </a:p>
        </p:txBody>
      </p:sp>
      <p:pic>
        <p:nvPicPr>
          <p:cNvPr id="7" name="Picture 6">
            <a:extLst>
              <a:ext uri="{FF2B5EF4-FFF2-40B4-BE49-F238E27FC236}">
                <a16:creationId xmlns:a16="http://schemas.microsoft.com/office/drawing/2014/main" id="{513E5871-824D-4A41-947E-4AF7BE1E4EE7}"/>
              </a:ext>
            </a:extLst>
          </p:cNvPr>
          <p:cNvPicPr>
            <a:picLocks noChangeAspect="1"/>
          </p:cNvPicPr>
          <p:nvPr/>
        </p:nvPicPr>
        <p:blipFill>
          <a:blip r:embed="rId2"/>
          <a:stretch>
            <a:fillRect/>
          </a:stretch>
        </p:blipFill>
        <p:spPr>
          <a:xfrm>
            <a:off x="7220714" y="1944142"/>
            <a:ext cx="4172209" cy="3223225"/>
          </a:xfrm>
          <a:prstGeom prst="rect">
            <a:avLst/>
          </a:prstGeom>
        </p:spPr>
      </p:pic>
      <p:sp>
        <p:nvSpPr>
          <p:cNvPr id="8" name="Content Placeholder 2">
            <a:extLst>
              <a:ext uri="{FF2B5EF4-FFF2-40B4-BE49-F238E27FC236}">
                <a16:creationId xmlns:a16="http://schemas.microsoft.com/office/drawing/2014/main" id="{27376C50-69B6-47E5-A567-81DF9B51E035}"/>
              </a:ext>
            </a:extLst>
          </p:cNvPr>
          <p:cNvSpPr txBox="1">
            <a:spLocks/>
          </p:cNvSpPr>
          <p:nvPr/>
        </p:nvSpPr>
        <p:spPr>
          <a:xfrm>
            <a:off x="1046690" y="3244962"/>
            <a:ext cx="5838739" cy="2693591"/>
          </a:xfrm>
          <a:prstGeom prst="rect">
            <a:avLst/>
          </a:prstGeom>
        </p:spPr>
        <p:txBody>
          <a:bodyPr vert="horz" lIns="0" tIns="45720" rIns="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2000" b="1" dirty="0">
                <a:solidFill>
                  <a:srgbClr val="EE8516"/>
                </a:solidFill>
                <a:latin typeface="Tahoma" panose="020B0604030504040204" pitchFamily="34" charset="0"/>
                <a:ea typeface="Tahoma" panose="020B0604030504040204" pitchFamily="34" charset="0"/>
                <a:cs typeface="Tahoma" panose="020B0604030504040204" pitchFamily="34" charset="0"/>
              </a:rPr>
              <a:t>“</a:t>
            </a:r>
            <a:r>
              <a:rPr lang="en-US" sz="2000" b="1" dirty="0">
                <a:solidFill>
                  <a:srgbClr val="274D7A"/>
                </a:solidFill>
                <a:latin typeface="Tahoma" panose="020B0604030504040204" pitchFamily="34" charset="0"/>
                <a:ea typeface="Tahoma" panose="020B0604030504040204" pitchFamily="34" charset="0"/>
                <a:cs typeface="Tahoma" panose="020B0604030504040204" pitchFamily="34" charset="0"/>
              </a:rPr>
              <a:t>Technology validation processes can be complicated and variable between individual states; this issue presents an opportunity for EPA to assist in streamlining and standardizing technology validation processes to enable faster adoption of new technologies.</a:t>
            </a:r>
            <a:r>
              <a:rPr lang="en-US" sz="2000" b="1" dirty="0">
                <a:solidFill>
                  <a:srgbClr val="EE8516"/>
                </a:solidFill>
                <a:latin typeface="Tahoma" panose="020B0604030504040204" pitchFamily="34" charset="0"/>
                <a:ea typeface="Tahoma" panose="020B0604030504040204" pitchFamily="34" charset="0"/>
                <a:cs typeface="Tahoma" panose="020B0604030504040204" pitchFamily="34" charset="0"/>
              </a:rPr>
              <a:t>”</a:t>
            </a:r>
          </a:p>
          <a:p>
            <a:pPr marL="0" indent="0" algn="r">
              <a:lnSpc>
                <a:spcPct val="100000"/>
              </a:lnSpc>
              <a:buFont typeface="Arial" panose="020B0604020202020204" pitchFamily="34" charset="0"/>
              <a:buNone/>
            </a:pPr>
            <a:r>
              <a:rPr lang="en-US" sz="18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−Denver Water</a:t>
            </a:r>
          </a:p>
        </p:txBody>
      </p:sp>
      <p:sp>
        <p:nvSpPr>
          <p:cNvPr id="9" name="Rectangle 8">
            <a:extLst>
              <a:ext uri="{FF2B5EF4-FFF2-40B4-BE49-F238E27FC236}">
                <a16:creationId xmlns:a16="http://schemas.microsoft.com/office/drawing/2014/main" id="{A74035FB-569F-450E-AB1D-A1CA8B6DEF12}"/>
              </a:ext>
            </a:extLst>
          </p:cNvPr>
          <p:cNvSpPr/>
          <p:nvPr/>
        </p:nvSpPr>
        <p:spPr>
          <a:xfrm>
            <a:off x="649580" y="1944142"/>
            <a:ext cx="6235849" cy="1077218"/>
          </a:xfrm>
          <a:prstGeom prst="rect">
            <a:avLst/>
          </a:prstGeom>
          <a:solidFill>
            <a:schemeClr val="accent1">
              <a:lumMod val="20000"/>
              <a:lumOff val="80000"/>
            </a:schemeClr>
          </a:solidFill>
        </p:spPr>
        <p:txBody>
          <a:bodyPr wrap="square">
            <a:spAutoFit/>
          </a:bodyPr>
          <a:lstStyle/>
          <a:p>
            <a:r>
              <a:rPr lang="en-US" sz="1600" b="1" dirty="0">
                <a:solidFill>
                  <a:srgbClr val="211D1E"/>
                </a:solidFill>
                <a:latin typeface="Gotham Narrow Light"/>
              </a:rPr>
              <a:t>Example Action: </a:t>
            </a:r>
          </a:p>
          <a:p>
            <a:r>
              <a:rPr lang="en-US" sz="1600" dirty="0">
                <a:solidFill>
                  <a:srgbClr val="211D1E"/>
                </a:solidFill>
                <a:latin typeface="Gotham Narrow Light"/>
              </a:rPr>
              <a:t>Support Water Reuse Through the U.S. Department of Energy’s Water Security Grand Challenge (Action 2.4.3) </a:t>
            </a:r>
          </a:p>
          <a:p>
            <a:r>
              <a:rPr lang="en-US" sz="1600" i="1" dirty="0">
                <a:solidFill>
                  <a:srgbClr val="2A4E7B"/>
                </a:solidFill>
                <a:latin typeface="Gotham Narrow Medium"/>
              </a:rPr>
              <a:t>Action Leader: DOE</a:t>
            </a:r>
            <a:endParaRPr lang="en-US" sz="1600" dirty="0"/>
          </a:p>
        </p:txBody>
      </p:sp>
    </p:spTree>
    <p:extLst>
      <p:ext uri="{BB962C8B-B14F-4D97-AF65-F5344CB8AC3E}">
        <p14:creationId xmlns:p14="http://schemas.microsoft.com/office/powerpoint/2010/main" val="35550512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D1657-942C-AE41-BFB7-CE1B75D221FD}"/>
              </a:ext>
            </a:extLst>
          </p:cNvPr>
          <p:cNvSpPr>
            <a:spLocks noGrp="1"/>
          </p:cNvSpPr>
          <p:nvPr>
            <p:ph type="title"/>
          </p:nvPr>
        </p:nvSpPr>
        <p:spPr/>
        <p:txBody>
          <a:bodyPr/>
          <a:lstStyle/>
          <a:p>
            <a:pPr lvl="0">
              <a:lnSpc>
                <a:spcPct val="100000"/>
              </a:lnSpc>
              <a:spcBef>
                <a:spcPts val="0"/>
              </a:spcBef>
              <a:spcAft>
                <a:spcPts val="600"/>
              </a:spcAft>
            </a:pPr>
            <a:r>
              <a:rPr lang="en-US" dirty="0">
                <a:solidFill>
                  <a:prstClr val="white"/>
                </a:solidFill>
                <a:ea typeface="Calibri" panose="020F0502020204030204" pitchFamily="34" charset="0"/>
                <a:cs typeface="Times New Roman" panose="02020603050405020304" pitchFamily="18" charset="0"/>
              </a:rPr>
              <a:t>Water Information Availability</a:t>
            </a:r>
            <a:endParaRPr lang="en-US" dirty="0"/>
          </a:p>
        </p:txBody>
      </p:sp>
      <p:sp>
        <p:nvSpPr>
          <p:cNvPr id="3" name="Text Placeholder 2">
            <a:extLst>
              <a:ext uri="{FF2B5EF4-FFF2-40B4-BE49-F238E27FC236}">
                <a16:creationId xmlns:a16="http://schemas.microsoft.com/office/drawing/2014/main" id="{9D3E2001-CEB3-F248-A7F9-8773C1B9A903}"/>
              </a:ext>
            </a:extLst>
          </p:cNvPr>
          <p:cNvSpPr>
            <a:spLocks noGrp="1"/>
          </p:cNvSpPr>
          <p:nvPr>
            <p:ph type="body" idx="1"/>
          </p:nvPr>
        </p:nvSpPr>
        <p:spPr/>
        <p:txBody>
          <a:bodyPr/>
          <a:lstStyle/>
          <a:p>
            <a:r>
              <a:rPr lang="en-US" dirty="0"/>
              <a:t>2.5</a:t>
            </a:r>
          </a:p>
        </p:txBody>
      </p:sp>
      <p:sp>
        <p:nvSpPr>
          <p:cNvPr id="4" name="Content Placeholder 2">
            <a:extLst>
              <a:ext uri="{FF2B5EF4-FFF2-40B4-BE49-F238E27FC236}">
                <a16:creationId xmlns:a16="http://schemas.microsoft.com/office/drawing/2014/main" id="{EA1D724E-6337-7646-9CB0-DB23DFACC373}"/>
              </a:ext>
            </a:extLst>
          </p:cNvPr>
          <p:cNvSpPr txBox="1">
            <a:spLocks/>
          </p:cNvSpPr>
          <p:nvPr/>
        </p:nvSpPr>
        <p:spPr>
          <a:xfrm>
            <a:off x="649580" y="2951671"/>
            <a:ext cx="5194630" cy="3053984"/>
          </a:xfrm>
          <a:prstGeom prst="rect">
            <a:avLst/>
          </a:prstGeom>
        </p:spPr>
        <p:txBody>
          <a:bodyPr vert="horz" lIns="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4000" b="0" i="0" kern="1200">
                <a:solidFill>
                  <a:schemeClr val="bg1"/>
                </a:solidFill>
                <a:latin typeface="Gotham Narrow Medium"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r">
              <a:lnSpc>
                <a:spcPct val="100000"/>
              </a:lnSpc>
            </a:pPr>
            <a:r>
              <a:rPr lang="en-US" sz="2400" b="1" dirty="0">
                <a:solidFill>
                  <a:srgbClr val="EE8516"/>
                </a:solidFill>
                <a:latin typeface="Tahoma" panose="020B0604030504040204" pitchFamily="34" charset="0"/>
                <a:ea typeface="Tahoma" panose="020B0604030504040204" pitchFamily="34" charset="0"/>
                <a:cs typeface="Tahoma" panose="020B0604030504040204" pitchFamily="34" charset="0"/>
              </a:rPr>
              <a:t>“</a:t>
            </a:r>
            <a:r>
              <a:rPr lang="en-US" sz="2400" b="1" dirty="0">
                <a:solidFill>
                  <a:srgbClr val="274D7A"/>
                </a:solidFill>
                <a:latin typeface="Tahoma" panose="020B0604030504040204" pitchFamily="34" charset="0"/>
                <a:ea typeface="Tahoma" panose="020B0604030504040204" pitchFamily="34" charset="0"/>
                <a:cs typeface="Tahoma" panose="020B0604030504040204" pitchFamily="34" charset="0"/>
              </a:rPr>
              <a:t>Using data to target watersheds with reuse potential could provide for more efficient use of state resources.</a:t>
            </a:r>
            <a:r>
              <a:rPr lang="en-US" sz="2400" b="1" dirty="0">
                <a:solidFill>
                  <a:srgbClr val="EE8516"/>
                </a:solidFill>
                <a:latin typeface="Tahoma" panose="020B0604030504040204" pitchFamily="34" charset="0"/>
                <a:ea typeface="Tahoma" panose="020B0604030504040204" pitchFamily="34" charset="0"/>
                <a:cs typeface="Tahoma" panose="020B0604030504040204" pitchFamily="34" charset="0"/>
              </a:rPr>
              <a:t>”</a:t>
            </a:r>
          </a:p>
          <a:p>
            <a:pPr algn="r"/>
            <a:r>
              <a:rPr lang="en-US" sz="20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−New Mexico Environment Department </a:t>
            </a:r>
          </a:p>
        </p:txBody>
      </p:sp>
      <p:sp>
        <p:nvSpPr>
          <p:cNvPr id="5" name="TextBox 4">
            <a:extLst>
              <a:ext uri="{FF2B5EF4-FFF2-40B4-BE49-F238E27FC236}">
                <a16:creationId xmlns:a16="http://schemas.microsoft.com/office/drawing/2014/main" id="{5D735639-A2F4-4543-88B4-699151E002B9}"/>
              </a:ext>
            </a:extLst>
          </p:cNvPr>
          <p:cNvSpPr txBox="1"/>
          <p:nvPr/>
        </p:nvSpPr>
        <p:spPr>
          <a:xfrm>
            <a:off x="6096000" y="5636323"/>
            <a:ext cx="5407153" cy="738664"/>
          </a:xfrm>
          <a:prstGeom prst="rect">
            <a:avLst/>
          </a:prstGeom>
          <a:noFill/>
          <a:ln>
            <a:noFill/>
          </a:ln>
        </p:spPr>
        <p:txBody>
          <a:bodyPr wrap="square" rtlCol="0">
            <a:spAutoFit/>
          </a:bodyPr>
          <a:lstStyle/>
          <a:p>
            <a:r>
              <a:rPr lang="en-US" sz="1400" dirty="0">
                <a:solidFill>
                  <a:srgbClr val="274D7A"/>
                </a:solidFill>
              </a:rPr>
              <a:t>Terraces, buffers, and conservation tillage are among the practices being used by Shelby County, Iowa, farmers in a water quality improvement project to benefit a nearby lake.</a:t>
            </a:r>
          </a:p>
        </p:txBody>
      </p:sp>
      <p:pic>
        <p:nvPicPr>
          <p:cNvPr id="7" name="Picture 6">
            <a:extLst>
              <a:ext uri="{FF2B5EF4-FFF2-40B4-BE49-F238E27FC236}">
                <a16:creationId xmlns:a16="http://schemas.microsoft.com/office/drawing/2014/main" id="{5D521FEE-303F-4EEC-AB71-265838393C14}"/>
              </a:ext>
            </a:extLst>
          </p:cNvPr>
          <p:cNvPicPr>
            <a:picLocks noChangeAspect="1"/>
          </p:cNvPicPr>
          <p:nvPr/>
        </p:nvPicPr>
        <p:blipFill>
          <a:blip r:embed="rId2"/>
          <a:stretch>
            <a:fillRect/>
          </a:stretch>
        </p:blipFill>
        <p:spPr>
          <a:xfrm>
            <a:off x="6096000" y="1944142"/>
            <a:ext cx="5407153" cy="3692181"/>
          </a:xfrm>
          <a:prstGeom prst="rect">
            <a:avLst/>
          </a:prstGeom>
        </p:spPr>
      </p:pic>
      <p:sp>
        <p:nvSpPr>
          <p:cNvPr id="8" name="Rectangle 7">
            <a:extLst>
              <a:ext uri="{FF2B5EF4-FFF2-40B4-BE49-F238E27FC236}">
                <a16:creationId xmlns:a16="http://schemas.microsoft.com/office/drawing/2014/main" id="{3594A408-7335-482C-90E7-0F16D04A616A}"/>
              </a:ext>
            </a:extLst>
          </p:cNvPr>
          <p:cNvSpPr/>
          <p:nvPr/>
        </p:nvSpPr>
        <p:spPr>
          <a:xfrm>
            <a:off x="649580" y="1944142"/>
            <a:ext cx="5082921" cy="1077218"/>
          </a:xfrm>
          <a:prstGeom prst="rect">
            <a:avLst/>
          </a:prstGeom>
          <a:solidFill>
            <a:schemeClr val="accent1">
              <a:lumMod val="20000"/>
              <a:lumOff val="80000"/>
            </a:schemeClr>
          </a:solidFill>
        </p:spPr>
        <p:txBody>
          <a:bodyPr wrap="square">
            <a:spAutoFit/>
          </a:bodyPr>
          <a:lstStyle/>
          <a:p>
            <a:r>
              <a:rPr lang="en-US" sz="1600" b="1" dirty="0">
                <a:solidFill>
                  <a:srgbClr val="211D1E"/>
                </a:solidFill>
                <a:latin typeface="Gotham Narrow Light"/>
              </a:rPr>
              <a:t>Example Action: </a:t>
            </a:r>
          </a:p>
          <a:p>
            <a:r>
              <a:rPr lang="en-US" sz="1600" dirty="0">
                <a:solidFill>
                  <a:srgbClr val="211D1E"/>
                </a:solidFill>
                <a:latin typeface="Gotham Narrow Light"/>
              </a:rPr>
              <a:t>Develop National Integrated Water Availability Assessments (New Action 2.5.4)</a:t>
            </a:r>
          </a:p>
          <a:p>
            <a:r>
              <a:rPr lang="en-US" sz="1600" i="1" dirty="0">
                <a:solidFill>
                  <a:srgbClr val="2A4E7B"/>
                </a:solidFill>
                <a:latin typeface="Gotham Narrow Medium"/>
              </a:rPr>
              <a:t>Action Leader: USGS</a:t>
            </a:r>
            <a:endParaRPr lang="en-US" sz="1600" dirty="0"/>
          </a:p>
        </p:txBody>
      </p:sp>
    </p:spTree>
    <p:extLst>
      <p:ext uri="{BB962C8B-B14F-4D97-AF65-F5344CB8AC3E}">
        <p14:creationId xmlns:p14="http://schemas.microsoft.com/office/powerpoint/2010/main" val="16918810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0A51B-CB69-5A48-9B73-FA9A231450F1}"/>
              </a:ext>
            </a:extLst>
          </p:cNvPr>
          <p:cNvSpPr>
            <a:spLocks noGrp="1"/>
          </p:cNvSpPr>
          <p:nvPr>
            <p:ph type="title"/>
          </p:nvPr>
        </p:nvSpPr>
        <p:spPr/>
        <p:txBody>
          <a:bodyPr/>
          <a:lstStyle/>
          <a:p>
            <a:r>
              <a:rPr lang="en-US" dirty="0"/>
              <a:t>Finance Support</a:t>
            </a:r>
          </a:p>
        </p:txBody>
      </p:sp>
      <p:sp>
        <p:nvSpPr>
          <p:cNvPr id="3" name="Text Placeholder 2">
            <a:extLst>
              <a:ext uri="{FF2B5EF4-FFF2-40B4-BE49-F238E27FC236}">
                <a16:creationId xmlns:a16="http://schemas.microsoft.com/office/drawing/2014/main" id="{D5C9B487-2885-D74E-8C70-CBF019708EB7}"/>
              </a:ext>
            </a:extLst>
          </p:cNvPr>
          <p:cNvSpPr>
            <a:spLocks noGrp="1"/>
          </p:cNvSpPr>
          <p:nvPr>
            <p:ph type="body" idx="1"/>
          </p:nvPr>
        </p:nvSpPr>
        <p:spPr/>
        <p:txBody>
          <a:bodyPr/>
          <a:lstStyle/>
          <a:p>
            <a:r>
              <a:rPr lang="en-US" dirty="0"/>
              <a:t>2.6</a:t>
            </a:r>
          </a:p>
        </p:txBody>
      </p:sp>
      <p:sp>
        <p:nvSpPr>
          <p:cNvPr id="4" name="Content Placeholder 2">
            <a:extLst>
              <a:ext uri="{FF2B5EF4-FFF2-40B4-BE49-F238E27FC236}">
                <a16:creationId xmlns:a16="http://schemas.microsoft.com/office/drawing/2014/main" id="{EB1072A3-6553-2742-8115-870F42141924}"/>
              </a:ext>
            </a:extLst>
          </p:cNvPr>
          <p:cNvSpPr txBox="1">
            <a:spLocks/>
          </p:cNvSpPr>
          <p:nvPr/>
        </p:nvSpPr>
        <p:spPr>
          <a:xfrm>
            <a:off x="5711048" y="3161715"/>
            <a:ext cx="5838739" cy="3138695"/>
          </a:xfrm>
          <a:prstGeom prst="rect">
            <a:avLst/>
          </a:prstGeom>
        </p:spPr>
        <p:txBody>
          <a:bodyPr vert="horz" lIns="0" tIns="45720" rIns="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b="1" dirty="0">
                <a:solidFill>
                  <a:srgbClr val="EE8516"/>
                </a:solidFill>
                <a:latin typeface="Tahoma" panose="020B0604030504040204" pitchFamily="34" charset="0"/>
                <a:ea typeface="Tahoma" panose="020B0604030504040204" pitchFamily="34" charset="0"/>
                <a:cs typeface="Tahoma" panose="020B0604030504040204" pitchFamily="34" charset="0"/>
              </a:rPr>
              <a:t>“</a:t>
            </a:r>
            <a:r>
              <a:rPr lang="en-US" sz="2000" b="1" dirty="0">
                <a:solidFill>
                  <a:srgbClr val="274D7A"/>
                </a:solidFill>
                <a:latin typeface="Tahoma" panose="020B0604030504040204" pitchFamily="34" charset="0"/>
                <a:ea typeface="Tahoma" panose="020B0604030504040204" pitchFamily="34" charset="0"/>
                <a:cs typeface="Tahoma" panose="020B0604030504040204" pitchFamily="34" charset="0"/>
              </a:rPr>
              <a:t>Technology validation processes can be complicated and variable between individual states; this issue presents an opportunity for EPA to assist in streamlining and standardizing technology validation processes to enable faster adoption of new technologies.</a:t>
            </a:r>
            <a:r>
              <a:rPr lang="en-US" sz="2000" b="1" dirty="0">
                <a:solidFill>
                  <a:srgbClr val="EE8516"/>
                </a:solidFill>
                <a:latin typeface="Tahoma" panose="020B0604030504040204" pitchFamily="34" charset="0"/>
                <a:ea typeface="Tahoma" panose="020B0604030504040204" pitchFamily="34" charset="0"/>
                <a:cs typeface="Tahoma" panose="020B0604030504040204" pitchFamily="34" charset="0"/>
              </a:rPr>
              <a:t>”</a:t>
            </a:r>
          </a:p>
          <a:p>
            <a:pPr marL="0" indent="0" algn="r">
              <a:lnSpc>
                <a:spcPct val="100000"/>
              </a:lnSpc>
              <a:buFont typeface="Arial" panose="020B0604020202020204" pitchFamily="34" charset="0"/>
              <a:buNone/>
            </a:pPr>
            <a:r>
              <a:rPr lang="en-US" sz="18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−Denver Water</a:t>
            </a:r>
          </a:p>
        </p:txBody>
      </p:sp>
      <p:sp>
        <p:nvSpPr>
          <p:cNvPr id="6" name="TextBox 5">
            <a:extLst>
              <a:ext uri="{FF2B5EF4-FFF2-40B4-BE49-F238E27FC236}">
                <a16:creationId xmlns:a16="http://schemas.microsoft.com/office/drawing/2014/main" id="{D807836C-D1F1-DA48-BC55-67905C470EAA}"/>
              </a:ext>
            </a:extLst>
          </p:cNvPr>
          <p:cNvSpPr txBox="1"/>
          <p:nvPr/>
        </p:nvSpPr>
        <p:spPr>
          <a:xfrm>
            <a:off x="642213" y="5459377"/>
            <a:ext cx="4420448" cy="738664"/>
          </a:xfrm>
          <a:prstGeom prst="rect">
            <a:avLst/>
          </a:prstGeom>
          <a:noFill/>
          <a:ln>
            <a:noFill/>
          </a:ln>
        </p:spPr>
        <p:txBody>
          <a:bodyPr wrap="square" lIns="0" rIns="0" rtlCol="0">
            <a:spAutoFit/>
          </a:bodyPr>
          <a:lstStyle/>
          <a:p>
            <a:r>
              <a:rPr lang="en-US" sz="1400" dirty="0">
                <a:solidFill>
                  <a:srgbClr val="274D7A"/>
                </a:solidFill>
              </a:rPr>
              <a:t>Acting EPA Administrator Andrew Wheeler signs a $614 million WIFIA loan to the City of San Diego alongside Mayor Kevin Faulconer.</a:t>
            </a:r>
          </a:p>
        </p:txBody>
      </p:sp>
      <p:pic>
        <p:nvPicPr>
          <p:cNvPr id="7" name="Picture 6">
            <a:extLst>
              <a:ext uri="{FF2B5EF4-FFF2-40B4-BE49-F238E27FC236}">
                <a16:creationId xmlns:a16="http://schemas.microsoft.com/office/drawing/2014/main" id="{7F01DF1E-945C-4A0F-B762-592BD540629D}"/>
              </a:ext>
            </a:extLst>
          </p:cNvPr>
          <p:cNvPicPr>
            <a:picLocks noChangeAspect="1"/>
          </p:cNvPicPr>
          <p:nvPr/>
        </p:nvPicPr>
        <p:blipFill>
          <a:blip r:embed="rId3"/>
          <a:stretch>
            <a:fillRect/>
          </a:stretch>
        </p:blipFill>
        <p:spPr>
          <a:xfrm>
            <a:off x="642213" y="2084497"/>
            <a:ext cx="4600906" cy="3374880"/>
          </a:xfrm>
          <a:prstGeom prst="rect">
            <a:avLst/>
          </a:prstGeom>
        </p:spPr>
      </p:pic>
      <p:sp>
        <p:nvSpPr>
          <p:cNvPr id="8" name="Rectangle 7">
            <a:extLst>
              <a:ext uri="{FF2B5EF4-FFF2-40B4-BE49-F238E27FC236}">
                <a16:creationId xmlns:a16="http://schemas.microsoft.com/office/drawing/2014/main" id="{6748A3A9-C0D3-4DC0-A981-C6064D8A035F}"/>
              </a:ext>
            </a:extLst>
          </p:cNvPr>
          <p:cNvSpPr/>
          <p:nvPr/>
        </p:nvSpPr>
        <p:spPr>
          <a:xfrm>
            <a:off x="5711048" y="2084497"/>
            <a:ext cx="5838739" cy="1077218"/>
          </a:xfrm>
          <a:prstGeom prst="rect">
            <a:avLst/>
          </a:prstGeom>
          <a:solidFill>
            <a:schemeClr val="accent1">
              <a:lumMod val="20000"/>
              <a:lumOff val="80000"/>
            </a:schemeClr>
          </a:solidFill>
        </p:spPr>
        <p:txBody>
          <a:bodyPr wrap="square">
            <a:spAutoFit/>
          </a:bodyPr>
          <a:lstStyle/>
          <a:p>
            <a:r>
              <a:rPr lang="en-US" sz="1600" b="1" dirty="0">
                <a:solidFill>
                  <a:srgbClr val="211D1E"/>
                </a:solidFill>
                <a:latin typeface="Gotham Narrow Light"/>
              </a:rPr>
              <a:t>Example Action: </a:t>
            </a:r>
          </a:p>
          <a:p>
            <a:r>
              <a:rPr lang="en-US" sz="1600" dirty="0">
                <a:solidFill>
                  <a:srgbClr val="211D1E"/>
                </a:solidFill>
                <a:latin typeface="Gotham Narrow Light"/>
              </a:rPr>
              <a:t>Compile and Promote Existing U.S. Department of Agriculture Funding and Resources for Rural Communities (Action 2.6.4)</a:t>
            </a:r>
          </a:p>
          <a:p>
            <a:r>
              <a:rPr lang="en-US" sz="1600" i="1" dirty="0">
                <a:solidFill>
                  <a:srgbClr val="2A4E7B"/>
                </a:solidFill>
                <a:latin typeface="Gotham Narrow Medium"/>
              </a:rPr>
              <a:t>Action Leader: USDA</a:t>
            </a:r>
            <a:endParaRPr lang="en-US" sz="1600" dirty="0"/>
          </a:p>
        </p:txBody>
      </p:sp>
    </p:spTree>
    <p:extLst>
      <p:ext uri="{BB962C8B-B14F-4D97-AF65-F5344CB8AC3E}">
        <p14:creationId xmlns:p14="http://schemas.microsoft.com/office/powerpoint/2010/main" val="1454296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5CBD5-9CF0-AB41-A341-0FFDC7034C17}"/>
              </a:ext>
            </a:extLst>
          </p:cNvPr>
          <p:cNvSpPr>
            <a:spLocks noGrp="1"/>
          </p:cNvSpPr>
          <p:nvPr>
            <p:ph type="title"/>
          </p:nvPr>
        </p:nvSpPr>
        <p:spPr/>
        <p:txBody>
          <a:bodyPr/>
          <a:lstStyle/>
          <a:p>
            <a:r>
              <a:rPr lang="en-US" dirty="0"/>
              <a:t>Integrated Research</a:t>
            </a:r>
          </a:p>
        </p:txBody>
      </p:sp>
      <p:sp>
        <p:nvSpPr>
          <p:cNvPr id="3" name="Text Placeholder 2">
            <a:extLst>
              <a:ext uri="{FF2B5EF4-FFF2-40B4-BE49-F238E27FC236}">
                <a16:creationId xmlns:a16="http://schemas.microsoft.com/office/drawing/2014/main" id="{7DCB3663-1A95-D849-B51C-8E97CE135215}"/>
              </a:ext>
            </a:extLst>
          </p:cNvPr>
          <p:cNvSpPr>
            <a:spLocks noGrp="1"/>
          </p:cNvSpPr>
          <p:nvPr>
            <p:ph type="body" idx="1"/>
          </p:nvPr>
        </p:nvSpPr>
        <p:spPr/>
        <p:txBody>
          <a:bodyPr/>
          <a:lstStyle/>
          <a:p>
            <a:r>
              <a:rPr lang="en-US" dirty="0"/>
              <a:t>2.7</a:t>
            </a:r>
          </a:p>
        </p:txBody>
      </p:sp>
      <p:sp>
        <p:nvSpPr>
          <p:cNvPr id="5" name="Content Placeholder 2">
            <a:extLst>
              <a:ext uri="{FF2B5EF4-FFF2-40B4-BE49-F238E27FC236}">
                <a16:creationId xmlns:a16="http://schemas.microsoft.com/office/drawing/2014/main" id="{1839BC84-6548-3B48-A4FD-D55F646160B3}"/>
              </a:ext>
            </a:extLst>
          </p:cNvPr>
          <p:cNvSpPr txBox="1">
            <a:spLocks/>
          </p:cNvSpPr>
          <p:nvPr/>
        </p:nvSpPr>
        <p:spPr>
          <a:xfrm>
            <a:off x="461318" y="3143215"/>
            <a:ext cx="5634682" cy="2853561"/>
          </a:xfrm>
          <a:prstGeom prst="rect">
            <a:avLst/>
          </a:prstGeom>
          <a:solidFill>
            <a:schemeClr val="bg1"/>
          </a:solidFill>
        </p:spPr>
        <p:txBody>
          <a:bodyPr vert="horz" lIns="0" tIns="45720" rIns="0" bIns="45720" rtlCol="0" anchor="ctr" anchorCtr="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4000" b="0" i="0" kern="1200">
                <a:solidFill>
                  <a:schemeClr val="bg1"/>
                </a:solidFill>
                <a:latin typeface="Gotham Narrow Medium"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r">
              <a:lnSpc>
                <a:spcPct val="110000"/>
              </a:lnSpc>
            </a:pPr>
            <a:r>
              <a:rPr lang="en-US" sz="2000" b="1" dirty="0">
                <a:solidFill>
                  <a:srgbClr val="EE8516"/>
                </a:solidFill>
                <a:latin typeface="Tahoma" panose="020B0604030504040204" pitchFamily="34" charset="0"/>
                <a:ea typeface="Tahoma" panose="020B0604030504040204" pitchFamily="34" charset="0"/>
                <a:cs typeface="Tahoma" panose="020B0604030504040204" pitchFamily="34" charset="0"/>
              </a:rPr>
              <a:t>“</a:t>
            </a:r>
            <a:r>
              <a:rPr lang="en-US" sz="2000" b="1" dirty="0">
                <a:solidFill>
                  <a:srgbClr val="274D7A"/>
                </a:solidFill>
                <a:latin typeface="Tahoma" panose="020B0604030504040204" pitchFamily="34" charset="0"/>
                <a:ea typeface="Tahoma" panose="020B0604030504040204" pitchFamily="34" charset="0"/>
                <a:cs typeface="Tahoma" panose="020B0604030504040204" pitchFamily="34" charset="0"/>
              </a:rPr>
              <a:t>Developing a coordinated research strategy on water use and reuse could provide a starting point from which future efforts to expand water reuse could be compared. A common research strategy could also help to inform potential water reuse approaches at the state and municipal levels.</a:t>
            </a:r>
            <a:r>
              <a:rPr lang="en-US" sz="2000" b="1" dirty="0">
                <a:solidFill>
                  <a:srgbClr val="EE8516"/>
                </a:solidFill>
                <a:latin typeface="Tahoma" panose="020B0604030504040204" pitchFamily="34" charset="0"/>
                <a:ea typeface="Tahoma" panose="020B0604030504040204" pitchFamily="34" charset="0"/>
                <a:cs typeface="Tahoma" panose="020B0604030504040204" pitchFamily="34" charset="0"/>
              </a:rPr>
              <a:t>”</a:t>
            </a:r>
          </a:p>
          <a:p>
            <a:pPr algn="r"/>
            <a:r>
              <a:rPr lang="en-US" sz="18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−National Association of Home Builders</a:t>
            </a:r>
          </a:p>
        </p:txBody>
      </p:sp>
      <p:sp>
        <p:nvSpPr>
          <p:cNvPr id="6" name="TextBox 5">
            <a:extLst>
              <a:ext uri="{FF2B5EF4-FFF2-40B4-BE49-F238E27FC236}">
                <a16:creationId xmlns:a16="http://schemas.microsoft.com/office/drawing/2014/main" id="{BE999473-4C17-8E44-A454-75136594BA6A}"/>
              </a:ext>
            </a:extLst>
          </p:cNvPr>
          <p:cNvSpPr txBox="1"/>
          <p:nvPr/>
        </p:nvSpPr>
        <p:spPr>
          <a:xfrm>
            <a:off x="6507332" y="5680345"/>
            <a:ext cx="5070348" cy="692497"/>
          </a:xfrm>
          <a:prstGeom prst="rect">
            <a:avLst/>
          </a:prstGeom>
          <a:solidFill>
            <a:schemeClr val="bg1"/>
          </a:solidFill>
          <a:ln>
            <a:noFill/>
          </a:ln>
        </p:spPr>
        <p:txBody>
          <a:bodyPr wrap="square" lIns="0" tIns="0" rIns="0" rtlCol="0">
            <a:spAutoFit/>
          </a:bodyPr>
          <a:lstStyle/>
          <a:p>
            <a:r>
              <a:rPr lang="en-US" sz="1400" dirty="0">
                <a:solidFill>
                  <a:srgbClr val="274D7A"/>
                </a:solidFill>
              </a:rPr>
              <a:t>The Brackish Groundwater National Desalination Research Facility develops technologies for the desalination of brackish and impaired groundwater found in the inland states.</a:t>
            </a:r>
          </a:p>
        </p:txBody>
      </p:sp>
      <p:pic>
        <p:nvPicPr>
          <p:cNvPr id="7" name="Picture 6">
            <a:extLst>
              <a:ext uri="{FF2B5EF4-FFF2-40B4-BE49-F238E27FC236}">
                <a16:creationId xmlns:a16="http://schemas.microsoft.com/office/drawing/2014/main" id="{5F25D145-45E3-41B1-8268-41CB069A2DCA}"/>
              </a:ext>
            </a:extLst>
          </p:cNvPr>
          <p:cNvPicPr>
            <a:picLocks noChangeAspect="1"/>
          </p:cNvPicPr>
          <p:nvPr/>
        </p:nvPicPr>
        <p:blipFill>
          <a:blip r:embed="rId2"/>
          <a:stretch>
            <a:fillRect/>
          </a:stretch>
        </p:blipFill>
        <p:spPr>
          <a:xfrm>
            <a:off x="6507332" y="1892226"/>
            <a:ext cx="5070348" cy="3764158"/>
          </a:xfrm>
          <a:prstGeom prst="rect">
            <a:avLst/>
          </a:prstGeom>
        </p:spPr>
      </p:pic>
      <p:sp>
        <p:nvSpPr>
          <p:cNvPr id="8" name="Rectangle 7">
            <a:extLst>
              <a:ext uri="{FF2B5EF4-FFF2-40B4-BE49-F238E27FC236}">
                <a16:creationId xmlns:a16="http://schemas.microsoft.com/office/drawing/2014/main" id="{599A2B86-C391-4633-A044-9CC3B98DFD18}"/>
              </a:ext>
            </a:extLst>
          </p:cNvPr>
          <p:cNvSpPr/>
          <p:nvPr/>
        </p:nvSpPr>
        <p:spPr>
          <a:xfrm>
            <a:off x="614320" y="1930812"/>
            <a:ext cx="5481680" cy="1077218"/>
          </a:xfrm>
          <a:prstGeom prst="rect">
            <a:avLst/>
          </a:prstGeom>
          <a:solidFill>
            <a:schemeClr val="accent1">
              <a:lumMod val="20000"/>
              <a:lumOff val="80000"/>
            </a:schemeClr>
          </a:solidFill>
        </p:spPr>
        <p:txBody>
          <a:bodyPr wrap="square">
            <a:spAutoFit/>
          </a:bodyPr>
          <a:lstStyle/>
          <a:p>
            <a:r>
              <a:rPr lang="en-US" sz="1600" b="1" dirty="0">
                <a:solidFill>
                  <a:srgbClr val="211D1E"/>
                </a:solidFill>
                <a:latin typeface="Gotham Narrow Light"/>
              </a:rPr>
              <a:t>Example Action: </a:t>
            </a:r>
          </a:p>
          <a:p>
            <a:r>
              <a:rPr lang="en-US" sz="1600" dirty="0">
                <a:solidFill>
                  <a:srgbClr val="211D1E"/>
                </a:solidFill>
                <a:latin typeface="Gotham Narrow Light"/>
              </a:rPr>
              <a:t>Develop a Coordinated National Research Strategy on Water Reuse (Action 2.7.2)</a:t>
            </a:r>
          </a:p>
          <a:p>
            <a:r>
              <a:rPr lang="en-US" sz="1600" i="1" dirty="0">
                <a:solidFill>
                  <a:srgbClr val="2A4E7B"/>
                </a:solidFill>
                <a:latin typeface="Gotham Narrow Medium"/>
              </a:rPr>
              <a:t>Action Leader: WRF</a:t>
            </a:r>
            <a:endParaRPr lang="en-US" sz="1600" dirty="0"/>
          </a:p>
        </p:txBody>
      </p:sp>
    </p:spTree>
    <p:extLst>
      <p:ext uri="{BB962C8B-B14F-4D97-AF65-F5344CB8AC3E}">
        <p14:creationId xmlns:p14="http://schemas.microsoft.com/office/powerpoint/2010/main" val="3587289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39D17-7D03-DA48-AF93-8299CBD876BC}"/>
              </a:ext>
            </a:extLst>
          </p:cNvPr>
          <p:cNvSpPr>
            <a:spLocks noGrp="1"/>
          </p:cNvSpPr>
          <p:nvPr>
            <p:ph type="title"/>
          </p:nvPr>
        </p:nvSpPr>
        <p:spPr>
          <a:xfrm>
            <a:off x="1695450" y="612437"/>
            <a:ext cx="9582150" cy="1025091"/>
          </a:xfrm>
        </p:spPr>
        <p:txBody>
          <a:bodyPr/>
          <a:lstStyle/>
          <a:p>
            <a:r>
              <a:rPr lang="en-US" dirty="0"/>
              <a:t>Outreach and Communications</a:t>
            </a:r>
          </a:p>
        </p:txBody>
      </p:sp>
      <p:sp>
        <p:nvSpPr>
          <p:cNvPr id="3" name="Text Placeholder 2">
            <a:extLst>
              <a:ext uri="{FF2B5EF4-FFF2-40B4-BE49-F238E27FC236}">
                <a16:creationId xmlns:a16="http://schemas.microsoft.com/office/drawing/2014/main" id="{9B31EFDB-7CF7-DC4B-95AD-2F4FE3B7C480}"/>
              </a:ext>
            </a:extLst>
          </p:cNvPr>
          <p:cNvSpPr>
            <a:spLocks noGrp="1"/>
          </p:cNvSpPr>
          <p:nvPr>
            <p:ph type="body" idx="1"/>
          </p:nvPr>
        </p:nvSpPr>
        <p:spPr/>
        <p:txBody>
          <a:bodyPr/>
          <a:lstStyle/>
          <a:p>
            <a:r>
              <a:rPr lang="en-US" dirty="0"/>
              <a:t>2.8</a:t>
            </a:r>
          </a:p>
        </p:txBody>
      </p:sp>
      <p:sp>
        <p:nvSpPr>
          <p:cNvPr id="4" name="Content Placeholder 2">
            <a:extLst>
              <a:ext uri="{FF2B5EF4-FFF2-40B4-BE49-F238E27FC236}">
                <a16:creationId xmlns:a16="http://schemas.microsoft.com/office/drawing/2014/main" id="{5B62A4C6-4926-D74D-9665-55F1DAA43AB0}"/>
              </a:ext>
            </a:extLst>
          </p:cNvPr>
          <p:cNvSpPr txBox="1">
            <a:spLocks/>
          </p:cNvSpPr>
          <p:nvPr/>
        </p:nvSpPr>
        <p:spPr>
          <a:xfrm>
            <a:off x="6760491" y="2998094"/>
            <a:ext cx="4918359" cy="2992211"/>
          </a:xfrm>
          <a:prstGeom prst="rect">
            <a:avLst/>
          </a:prstGeom>
          <a:solidFill>
            <a:schemeClr val="bg1"/>
          </a:solidFill>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4000" b="0" i="0" kern="1200">
                <a:solidFill>
                  <a:schemeClr val="bg1"/>
                </a:solidFill>
                <a:latin typeface="Gotham Narrow Medium"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lnSpc>
                <a:spcPct val="100000"/>
              </a:lnSpc>
            </a:pPr>
            <a:r>
              <a:rPr lang="en-US" sz="2000" b="1" dirty="0">
                <a:solidFill>
                  <a:srgbClr val="EE8516"/>
                </a:solidFill>
                <a:latin typeface="Tahoma" panose="020B0604030504040204" pitchFamily="34" charset="0"/>
                <a:ea typeface="Tahoma" panose="020B0604030504040204" pitchFamily="34" charset="0"/>
                <a:cs typeface="Tahoma" panose="020B0604030504040204" pitchFamily="34" charset="0"/>
              </a:rPr>
              <a:t>“</a:t>
            </a:r>
            <a:r>
              <a:rPr lang="en-US" sz="2000" b="1" dirty="0">
                <a:solidFill>
                  <a:srgbClr val="274D7A"/>
                </a:solidFill>
                <a:latin typeface="Tahoma" panose="020B0604030504040204" pitchFamily="34" charset="0"/>
                <a:ea typeface="Tahoma" panose="020B0604030504040204" pitchFamily="34" charset="0"/>
                <a:cs typeface="Tahoma" panose="020B0604030504040204" pitchFamily="34" charset="0"/>
              </a:rPr>
              <a:t>More messaging on a national level of the benefits and successes [of water reuse] in tandem with discussion of the public health and environmental protection safeguards and benefits is necessary.</a:t>
            </a:r>
            <a:r>
              <a:rPr lang="en-US" sz="2000" b="1" dirty="0">
                <a:solidFill>
                  <a:srgbClr val="EE8516"/>
                </a:solidFill>
                <a:latin typeface="Tahoma" panose="020B0604030504040204" pitchFamily="34" charset="0"/>
                <a:ea typeface="Tahoma" panose="020B0604030504040204" pitchFamily="34" charset="0"/>
                <a:cs typeface="Tahoma" panose="020B0604030504040204" pitchFamily="34" charset="0"/>
              </a:rPr>
              <a:t>”</a:t>
            </a:r>
          </a:p>
          <a:p>
            <a:pPr algn="r"/>
            <a:r>
              <a:rPr lang="en-US" sz="18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−NACWA</a:t>
            </a:r>
          </a:p>
        </p:txBody>
      </p:sp>
      <p:sp>
        <p:nvSpPr>
          <p:cNvPr id="5" name="TextBox 4">
            <a:extLst>
              <a:ext uri="{FF2B5EF4-FFF2-40B4-BE49-F238E27FC236}">
                <a16:creationId xmlns:a16="http://schemas.microsoft.com/office/drawing/2014/main" id="{81903137-6A5A-0F4D-8C85-C7242E325E57}"/>
              </a:ext>
            </a:extLst>
          </p:cNvPr>
          <p:cNvSpPr txBox="1"/>
          <p:nvPr/>
        </p:nvSpPr>
        <p:spPr>
          <a:xfrm>
            <a:off x="513149" y="5251641"/>
            <a:ext cx="5872839" cy="738664"/>
          </a:xfrm>
          <a:prstGeom prst="rect">
            <a:avLst/>
          </a:prstGeom>
          <a:noFill/>
          <a:ln>
            <a:noFill/>
          </a:ln>
        </p:spPr>
        <p:txBody>
          <a:bodyPr wrap="square" lIns="0" rIns="0" rtlCol="0">
            <a:spAutoFit/>
          </a:bodyPr>
          <a:lstStyle/>
          <a:p>
            <a:r>
              <a:rPr lang="en-US" sz="1400" dirty="0">
                <a:solidFill>
                  <a:srgbClr val="274D7A"/>
                </a:solidFill>
              </a:rPr>
              <a:t>El Paso’s TecH2O Learning Center hosts thousands of students for field trips every year, helping next generation water customers appreciate the value of water.</a:t>
            </a:r>
          </a:p>
        </p:txBody>
      </p:sp>
      <p:pic>
        <p:nvPicPr>
          <p:cNvPr id="7" name="Picture 6">
            <a:extLst>
              <a:ext uri="{FF2B5EF4-FFF2-40B4-BE49-F238E27FC236}">
                <a16:creationId xmlns:a16="http://schemas.microsoft.com/office/drawing/2014/main" id="{A5084663-3D16-4A77-B0A6-CCE0D1C63B2A}"/>
              </a:ext>
            </a:extLst>
          </p:cNvPr>
          <p:cNvPicPr>
            <a:picLocks noChangeAspect="1"/>
          </p:cNvPicPr>
          <p:nvPr/>
        </p:nvPicPr>
        <p:blipFill>
          <a:blip r:embed="rId3"/>
          <a:stretch>
            <a:fillRect/>
          </a:stretch>
        </p:blipFill>
        <p:spPr>
          <a:xfrm>
            <a:off x="513150" y="1924720"/>
            <a:ext cx="5872839" cy="3250961"/>
          </a:xfrm>
          <a:prstGeom prst="rect">
            <a:avLst/>
          </a:prstGeom>
        </p:spPr>
      </p:pic>
      <p:sp>
        <p:nvSpPr>
          <p:cNvPr id="8" name="Rectangle 7">
            <a:extLst>
              <a:ext uri="{FF2B5EF4-FFF2-40B4-BE49-F238E27FC236}">
                <a16:creationId xmlns:a16="http://schemas.microsoft.com/office/drawing/2014/main" id="{C7FD064C-0635-4DD2-A918-4A78CE7327D8}"/>
              </a:ext>
            </a:extLst>
          </p:cNvPr>
          <p:cNvSpPr/>
          <p:nvPr/>
        </p:nvSpPr>
        <p:spPr>
          <a:xfrm>
            <a:off x="6760491" y="1924719"/>
            <a:ext cx="4918359" cy="1077218"/>
          </a:xfrm>
          <a:prstGeom prst="rect">
            <a:avLst/>
          </a:prstGeom>
          <a:solidFill>
            <a:schemeClr val="accent1">
              <a:lumMod val="20000"/>
              <a:lumOff val="80000"/>
            </a:schemeClr>
          </a:solidFill>
        </p:spPr>
        <p:txBody>
          <a:bodyPr wrap="square">
            <a:spAutoFit/>
          </a:bodyPr>
          <a:lstStyle/>
          <a:p>
            <a:r>
              <a:rPr lang="en-US" sz="1600" b="1" dirty="0">
                <a:solidFill>
                  <a:srgbClr val="211D1E"/>
                </a:solidFill>
                <a:latin typeface="Gotham Narrow Light"/>
              </a:rPr>
              <a:t>Example Action: </a:t>
            </a:r>
          </a:p>
          <a:p>
            <a:r>
              <a:rPr lang="en-US" sz="1600" dirty="0">
                <a:solidFill>
                  <a:srgbClr val="211D1E"/>
                </a:solidFill>
                <a:latin typeface="Gotham Narrow Light"/>
              </a:rPr>
              <a:t>Establish a Water Reuse Champion Award Program</a:t>
            </a:r>
          </a:p>
          <a:p>
            <a:r>
              <a:rPr lang="en-US" sz="1600" dirty="0">
                <a:solidFill>
                  <a:srgbClr val="211D1E"/>
                </a:solidFill>
                <a:latin typeface="Gotham Narrow Light"/>
              </a:rPr>
              <a:t>for Private Sector Companies (New Action 2.8.4)</a:t>
            </a:r>
          </a:p>
          <a:p>
            <a:r>
              <a:rPr lang="en-US" sz="1600" i="1" dirty="0">
                <a:solidFill>
                  <a:srgbClr val="2A4E7B"/>
                </a:solidFill>
                <a:latin typeface="Gotham Narrow Medium"/>
              </a:rPr>
              <a:t>Action Leaders: GreenBiz, WateReuse</a:t>
            </a:r>
            <a:endParaRPr lang="en-US" sz="1600" dirty="0"/>
          </a:p>
        </p:txBody>
      </p:sp>
    </p:spTree>
    <p:extLst>
      <p:ext uri="{BB962C8B-B14F-4D97-AF65-F5344CB8AC3E}">
        <p14:creationId xmlns:p14="http://schemas.microsoft.com/office/powerpoint/2010/main" val="31553358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8A35B-13A2-6A41-95AE-53F8D9DDEA6A}"/>
              </a:ext>
            </a:extLst>
          </p:cNvPr>
          <p:cNvSpPr>
            <a:spLocks noGrp="1"/>
          </p:cNvSpPr>
          <p:nvPr>
            <p:ph type="title"/>
          </p:nvPr>
        </p:nvSpPr>
        <p:spPr/>
        <p:txBody>
          <a:bodyPr/>
          <a:lstStyle/>
          <a:p>
            <a:r>
              <a:rPr lang="en-US" sz="3200" dirty="0">
                <a:ea typeface="Calibri" panose="020F0502020204030204" pitchFamily="34" charset="0"/>
                <a:cs typeface="Times New Roman" panose="02020603050405020304" pitchFamily="18" charset="0"/>
              </a:rPr>
              <a:t>Workforce Development</a:t>
            </a:r>
            <a:endParaRPr lang="en-US" dirty="0"/>
          </a:p>
        </p:txBody>
      </p:sp>
      <p:sp>
        <p:nvSpPr>
          <p:cNvPr id="3" name="Text Placeholder 2">
            <a:extLst>
              <a:ext uri="{FF2B5EF4-FFF2-40B4-BE49-F238E27FC236}">
                <a16:creationId xmlns:a16="http://schemas.microsoft.com/office/drawing/2014/main" id="{53A5FA1B-6B8F-C24F-8CF2-73F678A9EE88}"/>
              </a:ext>
            </a:extLst>
          </p:cNvPr>
          <p:cNvSpPr>
            <a:spLocks noGrp="1"/>
          </p:cNvSpPr>
          <p:nvPr>
            <p:ph type="body" idx="1"/>
          </p:nvPr>
        </p:nvSpPr>
        <p:spPr/>
        <p:txBody>
          <a:bodyPr/>
          <a:lstStyle/>
          <a:p>
            <a:r>
              <a:rPr lang="en-US" dirty="0"/>
              <a:t>2.9</a:t>
            </a:r>
          </a:p>
        </p:txBody>
      </p:sp>
      <p:sp>
        <p:nvSpPr>
          <p:cNvPr id="4" name="Content Placeholder 2">
            <a:extLst>
              <a:ext uri="{FF2B5EF4-FFF2-40B4-BE49-F238E27FC236}">
                <a16:creationId xmlns:a16="http://schemas.microsoft.com/office/drawing/2014/main" id="{3AAF508B-A0D8-CA41-B4C1-6A36C2ECC29F}"/>
              </a:ext>
            </a:extLst>
          </p:cNvPr>
          <p:cNvSpPr txBox="1">
            <a:spLocks/>
          </p:cNvSpPr>
          <p:nvPr/>
        </p:nvSpPr>
        <p:spPr>
          <a:xfrm>
            <a:off x="390105" y="3101008"/>
            <a:ext cx="4918359" cy="3544541"/>
          </a:xfrm>
          <a:prstGeom prst="rect">
            <a:avLst/>
          </a:prstGeom>
          <a:solidFill>
            <a:schemeClr val="bg1"/>
          </a:solidFill>
        </p:spPr>
        <p:txBody>
          <a:bodyPr vert="horz" lIns="0" tIns="45720" rIns="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4000" b="0" i="0" kern="1200">
                <a:solidFill>
                  <a:schemeClr val="bg1"/>
                </a:solidFill>
                <a:latin typeface="Gotham Narrow Medium"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r">
              <a:lnSpc>
                <a:spcPct val="100000"/>
              </a:lnSpc>
            </a:pPr>
            <a:r>
              <a:rPr lang="en-US" sz="1400" b="1" dirty="0">
                <a:solidFill>
                  <a:srgbClr val="EE8516"/>
                </a:solidFill>
                <a:latin typeface="Tahoma" panose="020B0604030504040204" pitchFamily="34" charset="0"/>
                <a:ea typeface="Tahoma" panose="020B0604030504040204" pitchFamily="34" charset="0"/>
                <a:cs typeface="Tahoma" panose="020B0604030504040204" pitchFamily="34" charset="0"/>
              </a:rPr>
              <a:t>“</a:t>
            </a:r>
            <a:r>
              <a:rPr lang="en-US" sz="1400" b="1" dirty="0">
                <a:solidFill>
                  <a:srgbClr val="274D7A"/>
                </a:solidFill>
                <a:latin typeface="Tahoma" panose="020B0604030504040204" pitchFamily="34" charset="0"/>
                <a:ea typeface="Tahoma" panose="020B0604030504040204" pitchFamily="34" charset="0"/>
                <a:cs typeface="Tahoma" panose="020B0604030504040204" pitchFamily="34" charset="0"/>
              </a:rPr>
              <a:t>With increasingly complex systems, particularly in the case of direct potable reuse, there are skills, knowledge and abilities that go beyond traditional operator certification requirements. ACWA and ASDWA recognize and respect the States’ autonomy in implementing their operator certification programs, however water reuse represents a unique opportunity for EPA to partner with states to identify key knowledge and skills needed by water system operators who are presiding over these water reuse projects.</a:t>
            </a:r>
            <a:r>
              <a:rPr lang="en-US" sz="1400" b="1" dirty="0">
                <a:solidFill>
                  <a:srgbClr val="EE8516"/>
                </a:solidFill>
                <a:latin typeface="Tahoma" panose="020B0604030504040204" pitchFamily="34" charset="0"/>
                <a:ea typeface="Tahoma" panose="020B0604030504040204" pitchFamily="34" charset="0"/>
                <a:cs typeface="Tahoma" panose="020B0604030504040204" pitchFamily="34" charset="0"/>
              </a:rPr>
              <a:t>”</a:t>
            </a:r>
          </a:p>
          <a:p>
            <a:pPr algn="r"/>
            <a:r>
              <a:rPr lang="en-US" sz="14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−ACWA and ASDWA</a:t>
            </a:r>
          </a:p>
        </p:txBody>
      </p:sp>
      <p:sp>
        <p:nvSpPr>
          <p:cNvPr id="6" name="TextBox 5">
            <a:extLst>
              <a:ext uri="{FF2B5EF4-FFF2-40B4-BE49-F238E27FC236}">
                <a16:creationId xmlns:a16="http://schemas.microsoft.com/office/drawing/2014/main" id="{DD256080-411F-7B48-8973-B9AEF7501F73}"/>
              </a:ext>
            </a:extLst>
          </p:cNvPr>
          <p:cNvSpPr txBox="1"/>
          <p:nvPr/>
        </p:nvSpPr>
        <p:spPr>
          <a:xfrm>
            <a:off x="5617623" y="4983061"/>
            <a:ext cx="6491373" cy="523220"/>
          </a:xfrm>
          <a:prstGeom prst="rect">
            <a:avLst/>
          </a:prstGeom>
          <a:solidFill>
            <a:schemeClr val="bg1"/>
          </a:solidFill>
          <a:ln>
            <a:noFill/>
          </a:ln>
        </p:spPr>
        <p:txBody>
          <a:bodyPr wrap="square" rtlCol="0">
            <a:spAutoFit/>
          </a:bodyPr>
          <a:lstStyle/>
          <a:p>
            <a:r>
              <a:rPr lang="en-US" sz="1400" dirty="0">
                <a:solidFill>
                  <a:srgbClr val="274D7A"/>
                </a:solidFill>
              </a:rPr>
              <a:t>Denver Water contractors install a purple pipe used to deliver recycled water in northeast Denver, Colorado</a:t>
            </a:r>
          </a:p>
        </p:txBody>
      </p:sp>
      <p:pic>
        <p:nvPicPr>
          <p:cNvPr id="7" name="Picture 6">
            <a:extLst>
              <a:ext uri="{FF2B5EF4-FFF2-40B4-BE49-F238E27FC236}">
                <a16:creationId xmlns:a16="http://schemas.microsoft.com/office/drawing/2014/main" id="{B2A7E6DC-9E3C-4576-93DB-846313A0EF3D}"/>
              </a:ext>
            </a:extLst>
          </p:cNvPr>
          <p:cNvPicPr>
            <a:picLocks noChangeAspect="1"/>
          </p:cNvPicPr>
          <p:nvPr/>
        </p:nvPicPr>
        <p:blipFill>
          <a:blip r:embed="rId3"/>
          <a:stretch>
            <a:fillRect/>
          </a:stretch>
        </p:blipFill>
        <p:spPr>
          <a:xfrm>
            <a:off x="5617623" y="1989043"/>
            <a:ext cx="6184272" cy="2994018"/>
          </a:xfrm>
          <a:prstGeom prst="rect">
            <a:avLst/>
          </a:prstGeom>
        </p:spPr>
      </p:pic>
      <p:sp>
        <p:nvSpPr>
          <p:cNvPr id="8" name="Rectangle 7">
            <a:extLst>
              <a:ext uri="{FF2B5EF4-FFF2-40B4-BE49-F238E27FC236}">
                <a16:creationId xmlns:a16="http://schemas.microsoft.com/office/drawing/2014/main" id="{80A27DD6-9959-4288-9364-6A5842864D97}"/>
              </a:ext>
            </a:extLst>
          </p:cNvPr>
          <p:cNvSpPr/>
          <p:nvPr/>
        </p:nvSpPr>
        <p:spPr>
          <a:xfrm>
            <a:off x="390105" y="1989043"/>
            <a:ext cx="4918359" cy="1323439"/>
          </a:xfrm>
          <a:prstGeom prst="rect">
            <a:avLst/>
          </a:prstGeom>
          <a:solidFill>
            <a:schemeClr val="accent1">
              <a:lumMod val="20000"/>
              <a:lumOff val="80000"/>
            </a:schemeClr>
          </a:solidFill>
        </p:spPr>
        <p:txBody>
          <a:bodyPr wrap="square">
            <a:spAutoFit/>
          </a:bodyPr>
          <a:lstStyle/>
          <a:p>
            <a:r>
              <a:rPr lang="en-US" sz="1600" b="1" dirty="0">
                <a:solidFill>
                  <a:srgbClr val="211D1E"/>
                </a:solidFill>
                <a:latin typeface="Gotham Narrow Light"/>
              </a:rPr>
              <a:t>Example Action: </a:t>
            </a:r>
          </a:p>
          <a:p>
            <a:r>
              <a:rPr lang="en-US" sz="1600" dirty="0">
                <a:solidFill>
                  <a:srgbClr val="211D1E"/>
                </a:solidFill>
                <a:latin typeface="Gotham Narrow Light"/>
              </a:rPr>
              <a:t>Support and Promote Opportunities for Creating a Skilled Workforce for Water Reuse Applications (Action 2.9.2)</a:t>
            </a:r>
          </a:p>
          <a:p>
            <a:r>
              <a:rPr lang="en-US" sz="1600" i="1" dirty="0">
                <a:solidFill>
                  <a:srgbClr val="2A4E7B"/>
                </a:solidFill>
                <a:latin typeface="Gotham Narrow Medium"/>
              </a:rPr>
              <a:t>Action Leaders: EPA, WateReuse, AWWA, WEF</a:t>
            </a:r>
            <a:endParaRPr lang="en-US" sz="1600" dirty="0"/>
          </a:p>
        </p:txBody>
      </p:sp>
    </p:spTree>
    <p:extLst>
      <p:ext uri="{BB962C8B-B14F-4D97-AF65-F5344CB8AC3E}">
        <p14:creationId xmlns:p14="http://schemas.microsoft.com/office/powerpoint/2010/main" val="20818338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90A65-1261-574B-8BC6-B9823269F5D6}"/>
              </a:ext>
            </a:extLst>
          </p:cNvPr>
          <p:cNvSpPr>
            <a:spLocks noGrp="1"/>
          </p:cNvSpPr>
          <p:nvPr>
            <p:ph type="title"/>
          </p:nvPr>
        </p:nvSpPr>
        <p:spPr>
          <a:xfrm>
            <a:off x="1695450" y="612437"/>
            <a:ext cx="8705850" cy="1025091"/>
          </a:xfrm>
        </p:spPr>
        <p:txBody>
          <a:bodyPr/>
          <a:lstStyle/>
          <a:p>
            <a:r>
              <a:rPr lang="en-US" dirty="0"/>
              <a:t>Metrics for Success</a:t>
            </a:r>
          </a:p>
        </p:txBody>
      </p:sp>
      <p:sp>
        <p:nvSpPr>
          <p:cNvPr id="3" name="Text Placeholder 2">
            <a:extLst>
              <a:ext uri="{FF2B5EF4-FFF2-40B4-BE49-F238E27FC236}">
                <a16:creationId xmlns:a16="http://schemas.microsoft.com/office/drawing/2014/main" id="{438D21BD-F1FB-5342-A45E-4EB42A130CDE}"/>
              </a:ext>
            </a:extLst>
          </p:cNvPr>
          <p:cNvSpPr>
            <a:spLocks noGrp="1"/>
          </p:cNvSpPr>
          <p:nvPr>
            <p:ph type="body" idx="1"/>
          </p:nvPr>
        </p:nvSpPr>
        <p:spPr>
          <a:xfrm>
            <a:off x="133350" y="734891"/>
            <a:ext cx="1314450" cy="744537"/>
          </a:xfrm>
        </p:spPr>
        <p:txBody>
          <a:bodyPr/>
          <a:lstStyle/>
          <a:p>
            <a:r>
              <a:rPr lang="en-US" dirty="0"/>
              <a:t>2.10</a:t>
            </a:r>
          </a:p>
        </p:txBody>
      </p:sp>
      <p:sp>
        <p:nvSpPr>
          <p:cNvPr id="4" name="Content Placeholder 2">
            <a:extLst>
              <a:ext uri="{FF2B5EF4-FFF2-40B4-BE49-F238E27FC236}">
                <a16:creationId xmlns:a16="http://schemas.microsoft.com/office/drawing/2014/main" id="{63A37803-C939-4048-93B9-CEF56A309DBF}"/>
              </a:ext>
            </a:extLst>
          </p:cNvPr>
          <p:cNvSpPr txBox="1">
            <a:spLocks/>
          </p:cNvSpPr>
          <p:nvPr/>
        </p:nvSpPr>
        <p:spPr>
          <a:xfrm>
            <a:off x="5897218" y="3245118"/>
            <a:ext cx="5358581" cy="2907679"/>
          </a:xfrm>
          <a:prstGeom prst="rect">
            <a:avLst/>
          </a:prstGeom>
          <a:solidFill>
            <a:schemeClr val="bg1"/>
          </a:solidFill>
        </p:spPr>
        <p:txBody>
          <a:bodyPr vert="horz" lIns="0" tIns="45720" rIns="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4000" b="0" i="0" kern="1200">
                <a:solidFill>
                  <a:schemeClr val="bg1"/>
                </a:solidFill>
                <a:latin typeface="Gotham Narrow Medium"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lnSpc>
                <a:spcPct val="100000"/>
              </a:lnSpc>
            </a:pPr>
            <a:r>
              <a:rPr lang="en-US" sz="2000" b="1" dirty="0">
                <a:solidFill>
                  <a:srgbClr val="EE8516"/>
                </a:solidFill>
                <a:latin typeface="Tahoma" panose="020B0604030504040204" pitchFamily="34" charset="0"/>
                <a:ea typeface="Tahoma" panose="020B0604030504040204" pitchFamily="34" charset="0"/>
                <a:cs typeface="Tahoma" panose="020B0604030504040204" pitchFamily="34" charset="0"/>
              </a:rPr>
              <a:t>“</a:t>
            </a:r>
            <a:r>
              <a:rPr lang="en-US" sz="2000" b="1" dirty="0">
                <a:solidFill>
                  <a:srgbClr val="274D7A"/>
                </a:solidFill>
                <a:latin typeface="Tahoma" panose="020B0604030504040204" pitchFamily="34" charset="0"/>
                <a:ea typeface="Tahoma" panose="020B0604030504040204" pitchFamily="34" charset="0"/>
                <a:cs typeface="Tahoma" panose="020B0604030504040204" pitchFamily="34" charset="0"/>
              </a:rPr>
              <a:t>According to the 2017 Reuse Inventory Report, Florida reused approximately 813 MGD (over 161 billion gallons per year) of potable quality water while serving to add 252 MGD (approximately 92 billion gallons per year) back to available water supplies.</a:t>
            </a:r>
            <a:r>
              <a:rPr lang="en-US" sz="2000" b="1" dirty="0">
                <a:solidFill>
                  <a:srgbClr val="EE8516"/>
                </a:solidFill>
                <a:latin typeface="Tahoma" panose="020B0604030504040204" pitchFamily="34" charset="0"/>
                <a:ea typeface="Tahoma" panose="020B0604030504040204" pitchFamily="34" charset="0"/>
                <a:cs typeface="Tahoma" panose="020B0604030504040204" pitchFamily="34" charset="0"/>
              </a:rPr>
              <a:t>”</a:t>
            </a:r>
          </a:p>
          <a:p>
            <a:pPr algn="r"/>
            <a:r>
              <a:rPr lang="en-US" sz="18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−Florida DEP</a:t>
            </a:r>
          </a:p>
        </p:txBody>
      </p:sp>
      <p:sp>
        <p:nvSpPr>
          <p:cNvPr id="6" name="TextBox 5">
            <a:extLst>
              <a:ext uri="{FF2B5EF4-FFF2-40B4-BE49-F238E27FC236}">
                <a16:creationId xmlns:a16="http://schemas.microsoft.com/office/drawing/2014/main" id="{45485CCB-56B8-3640-8E10-A19CCAADE7B9}"/>
              </a:ext>
            </a:extLst>
          </p:cNvPr>
          <p:cNvSpPr txBox="1"/>
          <p:nvPr/>
        </p:nvSpPr>
        <p:spPr>
          <a:xfrm>
            <a:off x="640374" y="5038240"/>
            <a:ext cx="4635012" cy="523220"/>
          </a:xfrm>
          <a:prstGeom prst="rect">
            <a:avLst/>
          </a:prstGeom>
          <a:noFill/>
          <a:ln>
            <a:noFill/>
          </a:ln>
        </p:spPr>
        <p:txBody>
          <a:bodyPr wrap="square" lIns="0" rIns="0" rtlCol="0">
            <a:spAutoFit/>
          </a:bodyPr>
          <a:lstStyle/>
          <a:p>
            <a:r>
              <a:rPr lang="en-US" sz="1400" dirty="0">
                <a:solidFill>
                  <a:srgbClr val="274D7A"/>
                </a:solidFill>
              </a:rPr>
              <a:t>Breakout session at one of the WateReuse expert convenings on water reuse during development of the draft Action Plan. </a:t>
            </a:r>
          </a:p>
        </p:txBody>
      </p:sp>
      <p:pic>
        <p:nvPicPr>
          <p:cNvPr id="7" name="Picture 6">
            <a:extLst>
              <a:ext uri="{FF2B5EF4-FFF2-40B4-BE49-F238E27FC236}">
                <a16:creationId xmlns:a16="http://schemas.microsoft.com/office/drawing/2014/main" id="{C6AB424B-AD31-4EDF-8B94-B099BF5EB529}"/>
              </a:ext>
            </a:extLst>
          </p:cNvPr>
          <p:cNvPicPr>
            <a:picLocks noChangeAspect="1"/>
          </p:cNvPicPr>
          <p:nvPr/>
        </p:nvPicPr>
        <p:blipFill rotWithShape="1">
          <a:blip r:embed="rId2"/>
          <a:srcRect l="19043" r="11985"/>
          <a:stretch/>
        </p:blipFill>
        <p:spPr>
          <a:xfrm>
            <a:off x="640373" y="2073017"/>
            <a:ext cx="4635012" cy="2880804"/>
          </a:xfrm>
          <a:prstGeom prst="rect">
            <a:avLst/>
          </a:prstGeom>
        </p:spPr>
      </p:pic>
      <p:sp>
        <p:nvSpPr>
          <p:cNvPr id="8" name="Rectangle 7">
            <a:extLst>
              <a:ext uri="{FF2B5EF4-FFF2-40B4-BE49-F238E27FC236}">
                <a16:creationId xmlns:a16="http://schemas.microsoft.com/office/drawing/2014/main" id="{A8EB06B5-B630-465B-923C-2105FD1010C0}"/>
              </a:ext>
            </a:extLst>
          </p:cNvPr>
          <p:cNvSpPr/>
          <p:nvPr/>
        </p:nvSpPr>
        <p:spPr>
          <a:xfrm>
            <a:off x="5897218" y="2041093"/>
            <a:ext cx="5455627" cy="1077218"/>
          </a:xfrm>
          <a:prstGeom prst="rect">
            <a:avLst/>
          </a:prstGeom>
          <a:solidFill>
            <a:schemeClr val="accent1">
              <a:lumMod val="20000"/>
              <a:lumOff val="80000"/>
            </a:schemeClr>
          </a:solidFill>
        </p:spPr>
        <p:txBody>
          <a:bodyPr wrap="square">
            <a:spAutoFit/>
          </a:bodyPr>
          <a:lstStyle/>
          <a:p>
            <a:r>
              <a:rPr lang="en-US" sz="1600" b="1" dirty="0">
                <a:solidFill>
                  <a:srgbClr val="211D1E"/>
                </a:solidFill>
                <a:latin typeface="Gotham Narrow Light"/>
              </a:rPr>
              <a:t>Example Action: </a:t>
            </a:r>
          </a:p>
          <a:p>
            <a:r>
              <a:rPr lang="en-US" sz="1600" dirty="0">
                <a:solidFill>
                  <a:srgbClr val="211D1E"/>
                </a:solidFill>
                <a:latin typeface="Gotham Narrow Light"/>
              </a:rPr>
              <a:t>Facilitate Implementation of the National Water Reuse Action Plan (Action 2.10.3)</a:t>
            </a:r>
          </a:p>
          <a:p>
            <a:r>
              <a:rPr lang="en-US" sz="1600" i="1" dirty="0">
                <a:solidFill>
                  <a:srgbClr val="2A4E7B"/>
                </a:solidFill>
                <a:latin typeface="Gotham Narrow Medium"/>
              </a:rPr>
              <a:t>Action Leader: EPA</a:t>
            </a:r>
            <a:endParaRPr lang="en-US" sz="1600" dirty="0"/>
          </a:p>
        </p:txBody>
      </p:sp>
    </p:spTree>
    <p:extLst>
      <p:ext uri="{BB962C8B-B14F-4D97-AF65-F5344CB8AC3E}">
        <p14:creationId xmlns:p14="http://schemas.microsoft.com/office/powerpoint/2010/main" val="4801803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90A65-1261-574B-8BC6-B9823269F5D6}"/>
              </a:ext>
            </a:extLst>
          </p:cNvPr>
          <p:cNvSpPr>
            <a:spLocks noGrp="1"/>
          </p:cNvSpPr>
          <p:nvPr>
            <p:ph type="title"/>
          </p:nvPr>
        </p:nvSpPr>
        <p:spPr>
          <a:xfrm>
            <a:off x="1695450" y="612437"/>
            <a:ext cx="8705850" cy="1025091"/>
          </a:xfrm>
        </p:spPr>
        <p:txBody>
          <a:bodyPr/>
          <a:lstStyle/>
          <a:p>
            <a:r>
              <a:rPr lang="en-US" dirty="0"/>
              <a:t>International Collaboration</a:t>
            </a:r>
          </a:p>
        </p:txBody>
      </p:sp>
      <p:sp>
        <p:nvSpPr>
          <p:cNvPr id="3" name="Text Placeholder 2">
            <a:extLst>
              <a:ext uri="{FF2B5EF4-FFF2-40B4-BE49-F238E27FC236}">
                <a16:creationId xmlns:a16="http://schemas.microsoft.com/office/drawing/2014/main" id="{438D21BD-F1FB-5342-A45E-4EB42A130CDE}"/>
              </a:ext>
            </a:extLst>
          </p:cNvPr>
          <p:cNvSpPr>
            <a:spLocks noGrp="1"/>
          </p:cNvSpPr>
          <p:nvPr>
            <p:ph type="body" idx="1"/>
          </p:nvPr>
        </p:nvSpPr>
        <p:spPr>
          <a:xfrm>
            <a:off x="133350" y="734891"/>
            <a:ext cx="1314450" cy="744537"/>
          </a:xfrm>
        </p:spPr>
        <p:txBody>
          <a:bodyPr/>
          <a:lstStyle/>
          <a:p>
            <a:r>
              <a:rPr lang="en-US" dirty="0"/>
              <a:t>2.11</a:t>
            </a:r>
          </a:p>
        </p:txBody>
      </p:sp>
      <p:sp>
        <p:nvSpPr>
          <p:cNvPr id="4" name="Content Placeholder 2">
            <a:extLst>
              <a:ext uri="{FF2B5EF4-FFF2-40B4-BE49-F238E27FC236}">
                <a16:creationId xmlns:a16="http://schemas.microsoft.com/office/drawing/2014/main" id="{63A37803-C939-4048-93B9-CEF56A309DBF}"/>
              </a:ext>
            </a:extLst>
          </p:cNvPr>
          <p:cNvSpPr txBox="1">
            <a:spLocks/>
          </p:cNvSpPr>
          <p:nvPr/>
        </p:nvSpPr>
        <p:spPr>
          <a:xfrm>
            <a:off x="531055" y="3551583"/>
            <a:ext cx="4882793" cy="2479094"/>
          </a:xfrm>
          <a:prstGeom prst="rect">
            <a:avLst/>
          </a:prstGeom>
          <a:solidFill>
            <a:schemeClr val="bg1"/>
          </a:solidFill>
        </p:spPr>
        <p:txBody>
          <a:bodyPr vert="horz" lIns="0" tIns="45720" rIns="0" bIns="45720" rtlCol="0" anchor="ctr" anchorCtr="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4000" b="0" i="0" kern="1200">
                <a:solidFill>
                  <a:schemeClr val="bg1"/>
                </a:solidFill>
                <a:latin typeface="Gotham Narrow Medium"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r">
              <a:lnSpc>
                <a:spcPct val="100000"/>
              </a:lnSpc>
            </a:pPr>
            <a:r>
              <a:rPr lang="en-US" sz="2000" b="1" dirty="0">
                <a:solidFill>
                  <a:srgbClr val="EE8516"/>
                </a:solidFill>
                <a:latin typeface="Tahoma" panose="020B0604030504040204" pitchFamily="34" charset="0"/>
                <a:ea typeface="Tahoma" panose="020B0604030504040204" pitchFamily="34" charset="0"/>
                <a:cs typeface="Tahoma" panose="020B0604030504040204" pitchFamily="34" charset="0"/>
              </a:rPr>
              <a:t>“</a:t>
            </a:r>
            <a:r>
              <a:rPr lang="en-US" sz="2000" b="1" dirty="0">
                <a:solidFill>
                  <a:srgbClr val="274D7A"/>
                </a:solidFill>
                <a:latin typeface="Tahoma" panose="020B0604030504040204" pitchFamily="34" charset="0"/>
                <a:ea typeface="Tahoma" panose="020B0604030504040204" pitchFamily="34" charset="0"/>
                <a:cs typeface="Tahoma" panose="020B0604030504040204" pitchFamily="34" charset="0"/>
              </a:rPr>
              <a:t>The Chamber recommends that EPA continue to cooperate with leading organizations and countries (e.g., Israel) to ensure implementation of the most effective reuse solutions and associated funding options.</a:t>
            </a:r>
            <a:r>
              <a:rPr lang="en-US" sz="2000" b="1" dirty="0">
                <a:solidFill>
                  <a:srgbClr val="EE8516"/>
                </a:solidFill>
                <a:latin typeface="Tahoma" panose="020B0604030504040204" pitchFamily="34" charset="0"/>
                <a:ea typeface="Tahoma" panose="020B0604030504040204" pitchFamily="34" charset="0"/>
                <a:cs typeface="Tahoma" panose="020B0604030504040204" pitchFamily="34" charset="0"/>
              </a:rPr>
              <a:t>”</a:t>
            </a:r>
          </a:p>
          <a:p>
            <a:pPr algn="r"/>
            <a:r>
              <a:rPr lang="en-US" sz="18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−U.S. Chamber of Commerce Business Task Force on Water Policy</a:t>
            </a:r>
          </a:p>
        </p:txBody>
      </p:sp>
      <p:sp>
        <p:nvSpPr>
          <p:cNvPr id="6" name="TextBox 5">
            <a:extLst>
              <a:ext uri="{FF2B5EF4-FFF2-40B4-BE49-F238E27FC236}">
                <a16:creationId xmlns:a16="http://schemas.microsoft.com/office/drawing/2014/main" id="{45485CCB-56B8-3640-8E10-A19CCAADE7B9}"/>
              </a:ext>
            </a:extLst>
          </p:cNvPr>
          <p:cNvSpPr txBox="1"/>
          <p:nvPr/>
        </p:nvSpPr>
        <p:spPr>
          <a:xfrm>
            <a:off x="5821335" y="5367776"/>
            <a:ext cx="5684865" cy="738664"/>
          </a:xfrm>
          <a:prstGeom prst="rect">
            <a:avLst/>
          </a:prstGeom>
          <a:noFill/>
          <a:ln>
            <a:noFill/>
          </a:ln>
        </p:spPr>
        <p:txBody>
          <a:bodyPr wrap="square" lIns="0" rIns="0" rtlCol="0">
            <a:spAutoFit/>
          </a:bodyPr>
          <a:lstStyle/>
          <a:p>
            <a:r>
              <a:rPr lang="en-US" sz="1400" dirty="0">
                <a:solidFill>
                  <a:srgbClr val="274D7A"/>
                </a:solidFill>
              </a:rPr>
              <a:t>The 2019 water management project in Kyrgyzstan is part of the Ambassador’s Water Experts Program, which supports the U.S. Government’s Global Water Strategy priorities.</a:t>
            </a:r>
          </a:p>
        </p:txBody>
      </p:sp>
      <p:pic>
        <p:nvPicPr>
          <p:cNvPr id="7" name="Picture 6">
            <a:extLst>
              <a:ext uri="{FF2B5EF4-FFF2-40B4-BE49-F238E27FC236}">
                <a16:creationId xmlns:a16="http://schemas.microsoft.com/office/drawing/2014/main" id="{0622A357-97FE-43C6-8FF5-B8B0CD601599}"/>
              </a:ext>
            </a:extLst>
          </p:cNvPr>
          <p:cNvPicPr>
            <a:picLocks noChangeAspect="1"/>
          </p:cNvPicPr>
          <p:nvPr/>
        </p:nvPicPr>
        <p:blipFill>
          <a:blip r:embed="rId2"/>
          <a:stretch>
            <a:fillRect/>
          </a:stretch>
        </p:blipFill>
        <p:spPr>
          <a:xfrm>
            <a:off x="5821334" y="1935917"/>
            <a:ext cx="5684866" cy="3431859"/>
          </a:xfrm>
          <a:prstGeom prst="rect">
            <a:avLst/>
          </a:prstGeom>
        </p:spPr>
      </p:pic>
      <p:sp>
        <p:nvSpPr>
          <p:cNvPr id="8" name="Rectangle 7">
            <a:extLst>
              <a:ext uri="{FF2B5EF4-FFF2-40B4-BE49-F238E27FC236}">
                <a16:creationId xmlns:a16="http://schemas.microsoft.com/office/drawing/2014/main" id="{AAF543A9-114C-404D-BD5F-99F7C44DE1EB}"/>
              </a:ext>
            </a:extLst>
          </p:cNvPr>
          <p:cNvSpPr/>
          <p:nvPr/>
        </p:nvSpPr>
        <p:spPr>
          <a:xfrm>
            <a:off x="531055" y="1976896"/>
            <a:ext cx="4882793" cy="1323439"/>
          </a:xfrm>
          <a:prstGeom prst="rect">
            <a:avLst/>
          </a:prstGeom>
          <a:solidFill>
            <a:schemeClr val="accent1">
              <a:lumMod val="20000"/>
              <a:lumOff val="80000"/>
            </a:schemeClr>
          </a:solidFill>
        </p:spPr>
        <p:txBody>
          <a:bodyPr wrap="square">
            <a:spAutoFit/>
          </a:bodyPr>
          <a:lstStyle/>
          <a:p>
            <a:r>
              <a:rPr lang="en-US" sz="1600" b="1" dirty="0">
                <a:solidFill>
                  <a:srgbClr val="211D1E"/>
                </a:solidFill>
                <a:latin typeface="Gotham Narrow Light"/>
              </a:rPr>
              <a:t>Example Action: </a:t>
            </a:r>
          </a:p>
          <a:p>
            <a:r>
              <a:rPr lang="en-US" sz="1600" dirty="0">
                <a:solidFill>
                  <a:srgbClr val="211D1E"/>
                </a:solidFill>
                <a:latin typeface="Gotham Narrow Light"/>
              </a:rPr>
              <a:t>Raise Global Awareness and Preparedness for Water Reuse and the Water Reuse Action Plan (New Action 2.11.2)</a:t>
            </a:r>
          </a:p>
          <a:p>
            <a:r>
              <a:rPr lang="en-US" sz="1600" i="1" dirty="0">
                <a:solidFill>
                  <a:srgbClr val="2A4E7B"/>
                </a:solidFill>
                <a:latin typeface="Gotham Narrow Medium"/>
              </a:rPr>
              <a:t>Action Leader: DOS</a:t>
            </a:r>
            <a:endParaRPr lang="en-US" sz="1600" dirty="0"/>
          </a:p>
        </p:txBody>
      </p:sp>
    </p:spTree>
    <p:extLst>
      <p:ext uri="{BB962C8B-B14F-4D97-AF65-F5344CB8AC3E}">
        <p14:creationId xmlns:p14="http://schemas.microsoft.com/office/powerpoint/2010/main" val="25622379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469DC-1C9F-D04A-9FC3-8F41C5B78B1D}"/>
              </a:ext>
            </a:extLst>
          </p:cNvPr>
          <p:cNvSpPr>
            <a:spLocks noGrp="1"/>
          </p:cNvSpPr>
          <p:nvPr>
            <p:ph type="title"/>
          </p:nvPr>
        </p:nvSpPr>
        <p:spPr/>
        <p:txBody>
          <a:bodyPr>
            <a:normAutofit fontScale="90000"/>
          </a:bodyPr>
          <a:lstStyle/>
          <a:p>
            <a:pPr lvl="0">
              <a:lnSpc>
                <a:spcPct val="100000"/>
              </a:lnSpc>
              <a:spcBef>
                <a:spcPts val="0"/>
              </a:spcBef>
            </a:pPr>
            <a:r>
              <a:rPr lang="en-US" sz="3900" dirty="0">
                <a:ea typeface="Tahoma" panose="020B0604030504040204" pitchFamily="34" charset="0"/>
                <a:cs typeface="Tahoma" panose="020B0604030504040204" pitchFamily="34" charset="0"/>
              </a:rPr>
              <a:t>Sources of Waters and Potential for Reuse</a:t>
            </a:r>
            <a:endParaRPr lang="en-US" dirty="0"/>
          </a:p>
        </p:txBody>
      </p:sp>
      <p:sp>
        <p:nvSpPr>
          <p:cNvPr id="3" name="Rectangle 2">
            <a:extLst>
              <a:ext uri="{FF2B5EF4-FFF2-40B4-BE49-F238E27FC236}">
                <a16:creationId xmlns:a16="http://schemas.microsoft.com/office/drawing/2014/main" id="{3C7DA4D0-7184-FB42-8B8C-21EE61C05E73}"/>
              </a:ext>
            </a:extLst>
          </p:cNvPr>
          <p:cNvSpPr/>
          <p:nvPr/>
        </p:nvSpPr>
        <p:spPr>
          <a:xfrm>
            <a:off x="655829" y="2154475"/>
            <a:ext cx="5554472" cy="3077766"/>
          </a:xfrm>
          <a:prstGeom prst="rect">
            <a:avLst/>
          </a:prstGeom>
        </p:spPr>
        <p:txBody>
          <a:bodyPr wrap="square" anchor="t">
            <a:spAutoFit/>
          </a:bodyPr>
          <a:lstStyle/>
          <a:p>
            <a:pPr>
              <a:spcAft>
                <a:spcPts val="1200"/>
              </a:spcAft>
              <a:buClr>
                <a:srgbClr val="EE8516"/>
              </a:buClr>
            </a:pPr>
            <a:r>
              <a:rPr lang="en-US" sz="2400" b="1" dirty="0">
                <a:solidFill>
                  <a:srgbClr val="274D7A"/>
                </a:solidFill>
                <a:latin typeface="Tahoma" panose="020B0604030504040204" pitchFamily="34" charset="0"/>
                <a:ea typeface="Tahoma" panose="020B0604030504040204" pitchFamily="34" charset="0"/>
                <a:cs typeface="Tahoma" panose="020B0604030504040204" pitchFamily="34" charset="0"/>
              </a:rPr>
              <a:t>Clear potential to reclaim more of the nation’s water</a:t>
            </a:r>
          </a:p>
          <a:p>
            <a:pPr marL="411480" indent="-411480">
              <a:spcAft>
                <a:spcPts val="800"/>
              </a:spcAft>
              <a:buBlip>
                <a:blip r:embed="rId3"/>
              </a:buBlip>
            </a:pPr>
            <a:r>
              <a:rPr lang="en-US" sz="2400" dirty="0">
                <a:solidFill>
                  <a:srgbClr val="274D7A"/>
                </a:solidFill>
                <a:latin typeface="Tahoma" panose="020B0604030504040204" pitchFamily="34" charset="0"/>
                <a:ea typeface="Tahoma" panose="020B0604030504040204" pitchFamily="34" charset="0"/>
                <a:cs typeface="Tahoma" panose="020B0604030504040204" pitchFamily="34" charset="0"/>
              </a:rPr>
              <a:t>Nearly 350 BGD from various sources of water discharged</a:t>
            </a:r>
          </a:p>
          <a:p>
            <a:pPr marL="411480" indent="-411480">
              <a:buBlip>
                <a:blip r:embed="rId3"/>
              </a:buBlip>
            </a:pPr>
            <a:r>
              <a:rPr lang="en-US" sz="2400" dirty="0">
                <a:solidFill>
                  <a:srgbClr val="274D7A"/>
                </a:solidFill>
                <a:latin typeface="Tahoma" panose="020B0604030504040204" pitchFamily="34" charset="0"/>
                <a:ea typeface="Tahoma" panose="020B0604030504040204" pitchFamily="34" charset="0"/>
                <a:cs typeface="Tahoma" panose="020B0604030504040204" pitchFamily="34" charset="0"/>
              </a:rPr>
              <a:t>Over 280 BGD potentially available</a:t>
            </a:r>
            <a:br>
              <a:rPr lang="en-US" sz="2400" dirty="0">
                <a:solidFill>
                  <a:srgbClr val="274D7A"/>
                </a:solidFill>
                <a:latin typeface="Tahoma" panose="020B0604030504040204" pitchFamily="34" charset="0"/>
                <a:ea typeface="Tahoma" panose="020B0604030504040204" pitchFamily="34" charset="0"/>
                <a:cs typeface="Tahoma" panose="020B0604030504040204" pitchFamily="34" charset="0"/>
              </a:rPr>
            </a:br>
            <a:r>
              <a:rPr lang="en-US" sz="2400" dirty="0">
                <a:solidFill>
                  <a:srgbClr val="274D7A"/>
                </a:solidFill>
                <a:latin typeface="Tahoma" panose="020B0604030504040204" pitchFamily="34" charset="0"/>
                <a:ea typeface="Tahoma" panose="020B0604030504040204" pitchFamily="34" charset="0"/>
                <a:cs typeface="Tahoma" panose="020B0604030504040204" pitchFamily="34" charset="0"/>
              </a:rPr>
              <a:t>for reuse</a:t>
            </a:r>
          </a:p>
          <a:p>
            <a:pPr>
              <a:spcAft>
                <a:spcPts val="400"/>
              </a:spcAft>
            </a:pPr>
            <a:endParaRPr lang="en-US" sz="2000" dirty="0">
              <a:solidFill>
                <a:srgbClr val="274D7A"/>
              </a:solidFill>
              <a:latin typeface="Tahoma" panose="020B0604030504040204" pitchFamily="34" charset="0"/>
              <a:ea typeface="Tahoma" panose="020B0604030504040204" pitchFamily="34" charset="0"/>
              <a:cs typeface="Tahoma" panose="020B0604030504040204" pitchFamily="34" charset="0"/>
            </a:endParaRPr>
          </a:p>
          <a:p>
            <a:pPr>
              <a:spcAft>
                <a:spcPts val="400"/>
              </a:spcAft>
            </a:pPr>
            <a:r>
              <a:rPr lang="en-US" sz="1000" dirty="0">
                <a:solidFill>
                  <a:srgbClr val="274D7A"/>
                </a:solidFill>
                <a:latin typeface="Tahoma"/>
                <a:ea typeface="Tahoma"/>
                <a:cs typeface="Tahoma"/>
              </a:rPr>
              <a:t>* Estimates from draft Action Plan, page 6</a:t>
            </a:r>
          </a:p>
        </p:txBody>
      </p:sp>
      <p:pic>
        <p:nvPicPr>
          <p:cNvPr id="4" name="Picture 3">
            <a:extLst>
              <a:ext uri="{FF2B5EF4-FFF2-40B4-BE49-F238E27FC236}">
                <a16:creationId xmlns:a16="http://schemas.microsoft.com/office/drawing/2014/main" id="{E5A83483-5BC1-C549-A74E-D64390880A6C}"/>
              </a:ext>
            </a:extLst>
          </p:cNvPr>
          <p:cNvPicPr>
            <a:picLocks noChangeAspect="1"/>
          </p:cNvPicPr>
          <p:nvPr/>
        </p:nvPicPr>
        <p:blipFill rotWithShape="1">
          <a:blip r:embed="rId4"/>
          <a:srcRect l="41543" t="19283" r="20072" b="6734"/>
          <a:stretch/>
        </p:blipFill>
        <p:spPr>
          <a:xfrm>
            <a:off x="7280563" y="1681272"/>
            <a:ext cx="4411472" cy="4784857"/>
          </a:xfrm>
          <a:prstGeom prst="rect">
            <a:avLst/>
          </a:prstGeom>
        </p:spPr>
      </p:pic>
      <p:sp>
        <p:nvSpPr>
          <p:cNvPr id="5" name="TextBox 4">
            <a:extLst>
              <a:ext uri="{FF2B5EF4-FFF2-40B4-BE49-F238E27FC236}">
                <a16:creationId xmlns:a16="http://schemas.microsoft.com/office/drawing/2014/main" id="{5CDE9DCE-8FDF-4B27-AEDC-EF359B1010EE}"/>
              </a:ext>
            </a:extLst>
          </p:cNvPr>
          <p:cNvSpPr txBox="1"/>
          <p:nvPr/>
        </p:nvSpPr>
        <p:spPr>
          <a:xfrm>
            <a:off x="5933302" y="6300548"/>
            <a:ext cx="6650307" cy="577081"/>
          </a:xfrm>
          <a:prstGeom prst="rect">
            <a:avLst/>
          </a:prstGeom>
          <a:noFill/>
        </p:spPr>
        <p:txBody>
          <a:bodyPr wrap="square" rtlCol="0">
            <a:spAutoFit/>
          </a:bodyPr>
          <a:lstStyle/>
          <a:p>
            <a:endParaRPr lang="en-US" sz="1050" dirty="0"/>
          </a:p>
          <a:p>
            <a:pPr lvl="3"/>
            <a:r>
              <a:rPr lang="en-US" sz="1050" dirty="0"/>
              <a:t>Image source: </a:t>
            </a:r>
            <a:r>
              <a:rPr lang="en-US" sz="1050" u="sng" dirty="0">
                <a:hlinkClick r:id="rId5"/>
              </a:rPr>
              <a:t>https://awwa.onlinelibrary.wiley.com/doi/abs/10.1002/awwa.1426</a:t>
            </a:r>
            <a:r>
              <a:rPr lang="en-US" sz="1050" dirty="0"/>
              <a:t> </a:t>
            </a:r>
          </a:p>
          <a:p>
            <a:endParaRPr lang="en-US" sz="1050" dirty="0"/>
          </a:p>
        </p:txBody>
      </p:sp>
    </p:spTree>
    <p:extLst>
      <p:ext uri="{BB962C8B-B14F-4D97-AF65-F5344CB8AC3E}">
        <p14:creationId xmlns:p14="http://schemas.microsoft.com/office/powerpoint/2010/main" val="18847594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14081-056C-ED4D-9951-1BDA4DC448AB}"/>
              </a:ext>
            </a:extLst>
          </p:cNvPr>
          <p:cNvSpPr>
            <a:spLocks noGrp="1"/>
          </p:cNvSpPr>
          <p:nvPr>
            <p:ph type="title"/>
          </p:nvPr>
        </p:nvSpPr>
        <p:spPr/>
        <p:txBody>
          <a:bodyPr>
            <a:normAutofit/>
          </a:bodyPr>
          <a:lstStyle/>
          <a:p>
            <a:r>
              <a:rPr lang="en-US" dirty="0">
                <a:ea typeface="Tahoma" panose="020B0604030504040204" pitchFamily="34" charset="0"/>
                <a:cs typeface="Tahoma" panose="020B0604030504040204" pitchFamily="34" charset="0"/>
              </a:rPr>
              <a:t>Action Leader Roles</a:t>
            </a:r>
            <a:endParaRPr lang="en-US" dirty="0"/>
          </a:p>
        </p:txBody>
      </p:sp>
      <p:sp>
        <p:nvSpPr>
          <p:cNvPr id="5" name="Content Placeholder 2">
            <a:extLst>
              <a:ext uri="{FF2B5EF4-FFF2-40B4-BE49-F238E27FC236}">
                <a16:creationId xmlns:a16="http://schemas.microsoft.com/office/drawing/2014/main" id="{03001F9D-F40D-45E8-9F5D-A1B5F60C2D5E}"/>
              </a:ext>
            </a:extLst>
          </p:cNvPr>
          <p:cNvSpPr txBox="1">
            <a:spLocks/>
          </p:cNvSpPr>
          <p:nvPr/>
        </p:nvSpPr>
        <p:spPr>
          <a:xfrm>
            <a:off x="920266" y="2222089"/>
            <a:ext cx="10750357" cy="4064411"/>
          </a:xfrm>
          <a:prstGeom prst="rect">
            <a:avLst/>
          </a:prstGeom>
          <a:solidFill>
            <a:schemeClr val="bg1"/>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11480" indent="-411480">
              <a:spcAft>
                <a:spcPts val="1200"/>
              </a:spcAft>
              <a:buBlip>
                <a:blip r:embed="rId2"/>
              </a:buBlip>
            </a:pPr>
            <a:r>
              <a:rPr lang="en-US" sz="2000" dirty="0">
                <a:solidFill>
                  <a:srgbClr val="274D7A"/>
                </a:solidFill>
                <a:latin typeface="Tahoma" panose="020B0604030504040204" pitchFamily="34" charset="0"/>
                <a:ea typeface="Tahoma" panose="020B0604030504040204" pitchFamily="34" charset="0"/>
                <a:cs typeface="Tahoma" panose="020B0604030504040204" pitchFamily="34" charset="0"/>
              </a:rPr>
              <a:t>Coordinating among the action team.</a:t>
            </a:r>
          </a:p>
          <a:p>
            <a:pPr marL="411480" indent="-411480">
              <a:spcAft>
                <a:spcPts val="1200"/>
              </a:spcAft>
              <a:buBlip>
                <a:blip r:embed="rId2"/>
              </a:buBlip>
            </a:pPr>
            <a:r>
              <a:rPr lang="en-US" sz="2000" dirty="0">
                <a:solidFill>
                  <a:srgbClr val="274D7A"/>
                </a:solidFill>
                <a:latin typeface="Tahoma" panose="020B0604030504040204" pitchFamily="34" charset="0"/>
                <a:ea typeface="Tahoma" panose="020B0604030504040204" pitchFamily="34" charset="0"/>
                <a:cs typeface="Tahoma" panose="020B0604030504040204" pitchFamily="34" charset="0"/>
              </a:rPr>
              <a:t>Facilitating implementation of the milestones.</a:t>
            </a:r>
          </a:p>
          <a:p>
            <a:pPr marL="411480" indent="-411480">
              <a:spcAft>
                <a:spcPts val="1200"/>
              </a:spcAft>
              <a:buBlip>
                <a:blip r:embed="rId2"/>
              </a:buBlip>
            </a:pPr>
            <a:r>
              <a:rPr lang="en-US" sz="2000" dirty="0">
                <a:solidFill>
                  <a:srgbClr val="274D7A"/>
                </a:solidFill>
                <a:latin typeface="Tahoma" panose="020B0604030504040204" pitchFamily="34" charset="0"/>
                <a:ea typeface="Tahoma" panose="020B0604030504040204" pitchFamily="34" charset="0"/>
                <a:cs typeface="Tahoma" panose="020B0604030504040204" pitchFamily="34" charset="0"/>
              </a:rPr>
              <a:t>Seeking and including new partners to collaborate with, where appropriate.</a:t>
            </a:r>
          </a:p>
          <a:p>
            <a:pPr marL="411480" indent="-411480">
              <a:spcAft>
                <a:spcPts val="1200"/>
              </a:spcAft>
              <a:buBlip>
                <a:blip r:embed="rId2"/>
              </a:buBlip>
            </a:pPr>
            <a:r>
              <a:rPr lang="en-US" sz="2000" dirty="0">
                <a:solidFill>
                  <a:srgbClr val="274D7A"/>
                </a:solidFill>
                <a:latin typeface="Tahoma" panose="020B0604030504040204" pitchFamily="34" charset="0"/>
                <a:ea typeface="Tahoma" panose="020B0604030504040204" pitchFamily="34" charset="0"/>
                <a:cs typeface="Tahoma" panose="020B0604030504040204" pitchFamily="34" charset="0"/>
              </a:rPr>
              <a:t>Providing updates on progress and outputs.</a:t>
            </a:r>
          </a:p>
          <a:p>
            <a:pPr marL="411480" indent="-411480">
              <a:spcAft>
                <a:spcPts val="1200"/>
              </a:spcAft>
              <a:buBlip>
                <a:blip r:embed="rId2"/>
              </a:buBlip>
            </a:pPr>
            <a:r>
              <a:rPr lang="en-US" sz="2000" dirty="0">
                <a:solidFill>
                  <a:srgbClr val="274D7A"/>
                </a:solidFill>
                <a:latin typeface="Tahoma" panose="020B0604030504040204" pitchFamily="34" charset="0"/>
                <a:ea typeface="Tahoma" panose="020B0604030504040204" pitchFamily="34" charset="0"/>
                <a:cs typeface="Tahoma" panose="020B0604030504040204" pitchFamily="34" charset="0"/>
              </a:rPr>
              <a:t>Validating action leader responsibilities with subsequent versions of the WRAP.</a:t>
            </a:r>
          </a:p>
        </p:txBody>
      </p:sp>
    </p:spTree>
    <p:extLst>
      <p:ext uri="{BB962C8B-B14F-4D97-AF65-F5344CB8AC3E}">
        <p14:creationId xmlns:p14="http://schemas.microsoft.com/office/powerpoint/2010/main" val="14745173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530DE2D-E1D8-A242-8EB2-965C851CBF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98" y="560244"/>
            <a:ext cx="11963400" cy="996950"/>
          </a:xfrm>
          <a:prstGeom prst="rect">
            <a:avLst/>
          </a:prstGeom>
        </p:spPr>
      </p:pic>
      <p:sp>
        <p:nvSpPr>
          <p:cNvPr id="13" name="Title 1">
            <a:extLst>
              <a:ext uri="{FF2B5EF4-FFF2-40B4-BE49-F238E27FC236}">
                <a16:creationId xmlns:a16="http://schemas.microsoft.com/office/drawing/2014/main" id="{A3B86166-EB3A-9446-9B42-44781415EBFE}"/>
              </a:ext>
            </a:extLst>
          </p:cNvPr>
          <p:cNvSpPr txBox="1">
            <a:spLocks/>
          </p:cNvSpPr>
          <p:nvPr/>
        </p:nvSpPr>
        <p:spPr>
          <a:xfrm>
            <a:off x="1017143" y="718303"/>
            <a:ext cx="9370030" cy="705620"/>
          </a:xfrm>
          <a:prstGeom prst="rect">
            <a:avLst/>
          </a:prstGeom>
        </p:spPr>
        <p:txBody>
          <a:bodyPr vert="horz" lIns="91440" tIns="45720" rIns="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bg1"/>
                </a:solidFill>
                <a:latin typeface="Gotham Narrow Medium" pitchFamily="2" charset="0"/>
                <a:ea typeface="Tahoma" panose="020B0604030504040204" pitchFamily="34" charset="0"/>
                <a:cs typeface="Tahoma" panose="020B0604030504040204" pitchFamily="34" charset="0"/>
              </a:rPr>
              <a:t>Building the WRAP: Timeline &amp; Features</a:t>
            </a:r>
          </a:p>
        </p:txBody>
      </p:sp>
      <p:sp>
        <p:nvSpPr>
          <p:cNvPr id="5" name="Rectangle 4">
            <a:extLst>
              <a:ext uri="{FF2B5EF4-FFF2-40B4-BE49-F238E27FC236}">
                <a16:creationId xmlns:a16="http://schemas.microsoft.com/office/drawing/2014/main" id="{0A3B71F0-F6AC-4D26-8E49-06F68CF5C3C1}"/>
              </a:ext>
            </a:extLst>
          </p:cNvPr>
          <p:cNvSpPr/>
          <p:nvPr/>
        </p:nvSpPr>
        <p:spPr>
          <a:xfrm>
            <a:off x="435939" y="2232042"/>
            <a:ext cx="4626847" cy="3667671"/>
          </a:xfrm>
          <a:prstGeom prst="rect">
            <a:avLst/>
          </a:prstGeom>
        </p:spPr>
        <p:txBody>
          <a:bodyPr wrap="square" anchor="ctr" anchorCtr="0">
            <a:spAutoFit/>
          </a:bodyPr>
          <a:lstStyle/>
          <a:p>
            <a:pPr>
              <a:spcAft>
                <a:spcPts val="600"/>
              </a:spcAft>
              <a:buClr>
                <a:srgbClr val="EE8516"/>
              </a:buClr>
            </a:pPr>
            <a:r>
              <a:rPr lang="en-US" sz="2200" b="1" dirty="0">
                <a:solidFill>
                  <a:srgbClr val="274D7A"/>
                </a:solidFill>
                <a:latin typeface="Tahoma" panose="020B0604030504040204" pitchFamily="34" charset="0"/>
                <a:ea typeface="Tahoma" panose="020B0604030504040204" pitchFamily="34" charset="0"/>
                <a:cs typeface="Tahoma" panose="020B0604030504040204" pitchFamily="34" charset="0"/>
              </a:rPr>
              <a:t>Key Features</a:t>
            </a:r>
          </a:p>
          <a:p>
            <a:pPr marL="411480" indent="-411480">
              <a:spcAft>
                <a:spcPts val="400"/>
              </a:spcAft>
              <a:buBlip>
                <a:blip r:embed="rId4"/>
              </a:buBlip>
            </a:pPr>
            <a:r>
              <a:rPr lang="en-US" sz="2400" dirty="0">
                <a:solidFill>
                  <a:srgbClr val="274D7A"/>
                </a:solidFill>
                <a:latin typeface="Tahoma" panose="020B0604030504040204" pitchFamily="34" charset="0"/>
                <a:ea typeface="Tahoma" panose="020B0604030504040204" pitchFamily="34" charset="0"/>
                <a:cs typeface="Tahoma" panose="020B0604030504040204" pitchFamily="34" charset="0"/>
              </a:rPr>
              <a:t>Ongoing stakeholder outreach and communication</a:t>
            </a:r>
          </a:p>
          <a:p>
            <a:pPr marL="411480" indent="-411480">
              <a:spcAft>
                <a:spcPts val="400"/>
              </a:spcAft>
              <a:buBlip>
                <a:blip r:embed="rId4"/>
              </a:buBlip>
            </a:pPr>
            <a:r>
              <a:rPr lang="en-US" sz="2400" dirty="0">
                <a:solidFill>
                  <a:srgbClr val="274D7A"/>
                </a:solidFill>
                <a:latin typeface="Tahoma" panose="020B0604030504040204" pitchFamily="34" charset="0"/>
                <a:ea typeface="Tahoma" panose="020B0604030504040204" pitchFamily="34" charset="0"/>
                <a:cs typeface="Tahoma" panose="020B0604030504040204" pitchFamily="34" charset="0"/>
              </a:rPr>
              <a:t>Weekly progress updates</a:t>
            </a:r>
          </a:p>
          <a:p>
            <a:pPr marL="411480" indent="-411480">
              <a:spcAft>
                <a:spcPts val="400"/>
              </a:spcAft>
              <a:buBlip>
                <a:blip r:embed="rId4"/>
              </a:buBlip>
            </a:pPr>
            <a:r>
              <a:rPr lang="en-US" sz="2400" dirty="0">
                <a:solidFill>
                  <a:srgbClr val="274D7A"/>
                </a:solidFill>
                <a:latin typeface="Tahoma" panose="020B0604030504040204" pitchFamily="34" charset="0"/>
                <a:ea typeface="Tahoma" panose="020B0604030504040204" pitchFamily="34" charset="0"/>
                <a:cs typeface="Tahoma" panose="020B0604030504040204" pitchFamily="34" charset="0"/>
              </a:rPr>
              <a:t>Regular federal partner meetings</a:t>
            </a:r>
          </a:p>
          <a:p>
            <a:pPr marL="411480" indent="-411480">
              <a:spcAft>
                <a:spcPts val="400"/>
              </a:spcAft>
              <a:buBlip>
                <a:blip r:embed="rId4"/>
              </a:buBlip>
            </a:pPr>
            <a:r>
              <a:rPr lang="en-US" sz="2400" dirty="0">
                <a:solidFill>
                  <a:srgbClr val="274D7A"/>
                </a:solidFill>
                <a:latin typeface="Tahoma" panose="020B0604030504040204" pitchFamily="34" charset="0"/>
                <a:ea typeface="Tahoma" panose="020B0604030504040204" pitchFamily="34" charset="0"/>
                <a:cs typeface="Tahoma" panose="020B0604030504040204" pitchFamily="34" charset="0"/>
              </a:rPr>
              <a:t>Adaptive management</a:t>
            </a:r>
          </a:p>
          <a:p>
            <a:pPr marL="411480" indent="-411480">
              <a:buBlip>
                <a:blip r:embed="rId4"/>
              </a:buBlip>
            </a:pPr>
            <a:r>
              <a:rPr lang="en-US" sz="2400" dirty="0">
                <a:solidFill>
                  <a:srgbClr val="274D7A"/>
                </a:solidFill>
                <a:latin typeface="Tahoma" panose="020B0604030504040204" pitchFamily="34" charset="0"/>
                <a:ea typeface="Tahoma" panose="020B0604030504040204" pitchFamily="34" charset="0"/>
                <a:cs typeface="Tahoma" panose="020B0604030504040204" pitchFamily="34" charset="0"/>
              </a:rPr>
              <a:t>Collaborative development and implementation</a:t>
            </a:r>
          </a:p>
        </p:txBody>
      </p:sp>
      <p:pic>
        <p:nvPicPr>
          <p:cNvPr id="6" name="Picture 5">
            <a:extLst>
              <a:ext uri="{FF2B5EF4-FFF2-40B4-BE49-F238E27FC236}">
                <a16:creationId xmlns:a16="http://schemas.microsoft.com/office/drawing/2014/main" id="{AD67B848-DAE3-4872-8CBA-C2F3CB6445D4}"/>
              </a:ext>
            </a:extLst>
          </p:cNvPr>
          <p:cNvPicPr>
            <a:picLocks noChangeAspect="1"/>
          </p:cNvPicPr>
          <p:nvPr/>
        </p:nvPicPr>
        <p:blipFill>
          <a:blip r:embed="rId5"/>
          <a:stretch>
            <a:fillRect/>
          </a:stretch>
        </p:blipFill>
        <p:spPr>
          <a:xfrm>
            <a:off x="5219115" y="1593513"/>
            <a:ext cx="6164090" cy="5240215"/>
          </a:xfrm>
          <a:prstGeom prst="rect">
            <a:avLst/>
          </a:prstGeom>
        </p:spPr>
      </p:pic>
    </p:spTree>
    <p:extLst>
      <p:ext uri="{BB962C8B-B14F-4D97-AF65-F5344CB8AC3E}">
        <p14:creationId xmlns:p14="http://schemas.microsoft.com/office/powerpoint/2010/main" val="35073918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530DE2D-E1D8-A242-8EB2-965C851CBF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98" y="560244"/>
            <a:ext cx="11963400" cy="996950"/>
          </a:xfrm>
          <a:prstGeom prst="rect">
            <a:avLst/>
          </a:prstGeom>
        </p:spPr>
      </p:pic>
      <p:sp>
        <p:nvSpPr>
          <p:cNvPr id="13" name="Title 1">
            <a:extLst>
              <a:ext uri="{FF2B5EF4-FFF2-40B4-BE49-F238E27FC236}">
                <a16:creationId xmlns:a16="http://schemas.microsoft.com/office/drawing/2014/main" id="{A3B86166-EB3A-9446-9B42-44781415EBFE}"/>
              </a:ext>
            </a:extLst>
          </p:cNvPr>
          <p:cNvSpPr txBox="1">
            <a:spLocks/>
          </p:cNvSpPr>
          <p:nvPr/>
        </p:nvSpPr>
        <p:spPr>
          <a:xfrm>
            <a:off x="1017143" y="718303"/>
            <a:ext cx="9370030" cy="705620"/>
          </a:xfrm>
          <a:prstGeom prst="rect">
            <a:avLst/>
          </a:prstGeom>
        </p:spPr>
        <p:txBody>
          <a:bodyPr vert="horz" lIns="91440" tIns="45720" rIns="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bg1"/>
                </a:solidFill>
                <a:latin typeface="Gotham Narrow Medium" pitchFamily="2" charset="0"/>
                <a:ea typeface="Tahoma" panose="020B0604030504040204" pitchFamily="34" charset="0"/>
                <a:cs typeface="Tahoma" panose="020B0604030504040204" pitchFamily="34" charset="0"/>
              </a:rPr>
              <a:t>Draft Action Plan – September 2019</a:t>
            </a:r>
          </a:p>
        </p:txBody>
      </p:sp>
      <p:sp>
        <p:nvSpPr>
          <p:cNvPr id="5" name="Rectangle 4">
            <a:extLst>
              <a:ext uri="{FF2B5EF4-FFF2-40B4-BE49-F238E27FC236}">
                <a16:creationId xmlns:a16="http://schemas.microsoft.com/office/drawing/2014/main" id="{0A3B71F0-F6AC-4D26-8E49-06F68CF5C3C1}"/>
              </a:ext>
            </a:extLst>
          </p:cNvPr>
          <p:cNvSpPr/>
          <p:nvPr/>
        </p:nvSpPr>
        <p:spPr>
          <a:xfrm>
            <a:off x="4630252" y="2037113"/>
            <a:ext cx="4626847" cy="3898503"/>
          </a:xfrm>
          <a:prstGeom prst="rect">
            <a:avLst/>
          </a:prstGeom>
        </p:spPr>
        <p:txBody>
          <a:bodyPr wrap="square" anchor="ctr" anchorCtr="0">
            <a:spAutoFit/>
          </a:bodyPr>
          <a:lstStyle/>
          <a:p>
            <a:pPr>
              <a:spcAft>
                <a:spcPts val="1200"/>
              </a:spcAft>
            </a:pPr>
            <a:r>
              <a:rPr lang="en-US" sz="2200" b="1" dirty="0">
                <a:solidFill>
                  <a:srgbClr val="EE8516"/>
                </a:solidFill>
                <a:latin typeface="Tahoma" panose="020B0604030504040204" pitchFamily="34" charset="0"/>
                <a:ea typeface="Tahoma" panose="020B0604030504040204" pitchFamily="34" charset="0"/>
                <a:cs typeface="Tahoma" panose="020B0604030504040204" pitchFamily="34" charset="0"/>
              </a:rPr>
              <a:t>Content Overview:</a:t>
            </a:r>
          </a:p>
          <a:p>
            <a:pPr marL="411480" indent="-411480">
              <a:spcAft>
                <a:spcPts val="400"/>
              </a:spcAft>
              <a:buBlip>
                <a:blip r:embed="rId4"/>
              </a:buBlip>
            </a:pPr>
            <a:r>
              <a:rPr lang="en-US" sz="2400" dirty="0">
                <a:solidFill>
                  <a:srgbClr val="274D7A"/>
                </a:solidFill>
                <a:latin typeface="Tahoma" panose="020B0604030504040204" pitchFamily="34" charset="0"/>
                <a:ea typeface="Tahoma" panose="020B0604030504040204" pitchFamily="34" charset="0"/>
                <a:cs typeface="Tahoma" panose="020B0604030504040204" pitchFamily="34" charset="0"/>
              </a:rPr>
              <a:t>Call to Action​</a:t>
            </a:r>
          </a:p>
          <a:p>
            <a:pPr marL="411480" indent="-411480">
              <a:spcAft>
                <a:spcPts val="400"/>
              </a:spcAft>
              <a:buBlip>
                <a:blip r:embed="rId4"/>
              </a:buBlip>
            </a:pPr>
            <a:r>
              <a:rPr lang="en-US" sz="2400" dirty="0">
                <a:solidFill>
                  <a:srgbClr val="274D7A"/>
                </a:solidFill>
                <a:latin typeface="Tahoma" panose="020B0604030504040204" pitchFamily="34" charset="0"/>
                <a:ea typeface="Tahoma" panose="020B0604030504040204" pitchFamily="34" charset="0"/>
                <a:cs typeface="Tahoma" panose="020B0604030504040204" pitchFamily="34" charset="0"/>
              </a:rPr>
              <a:t>Section 1​</a:t>
            </a:r>
          </a:p>
          <a:p>
            <a:pPr marL="868680" lvl="1" indent="-411480">
              <a:spcAft>
                <a:spcPts val="400"/>
              </a:spcAft>
              <a:buFont typeface="Wingdings" panose="05000000000000000000" pitchFamily="2" charset="2"/>
              <a:buChar char="Ø"/>
            </a:pPr>
            <a:r>
              <a:rPr lang="en-US" sz="2400" dirty="0">
                <a:solidFill>
                  <a:srgbClr val="274D7A"/>
                </a:solidFill>
                <a:latin typeface="Tahoma" panose="020B0604030504040204" pitchFamily="34" charset="0"/>
                <a:ea typeface="Tahoma" panose="020B0604030504040204" pitchFamily="34" charset="0"/>
                <a:cs typeface="Tahoma" panose="020B0604030504040204" pitchFamily="34" charset="0"/>
              </a:rPr>
              <a:t>The business case ​</a:t>
            </a:r>
          </a:p>
          <a:p>
            <a:pPr marL="411480" indent="-411480">
              <a:spcAft>
                <a:spcPts val="400"/>
              </a:spcAft>
              <a:buBlip>
                <a:blip r:embed="rId4"/>
              </a:buBlip>
            </a:pPr>
            <a:r>
              <a:rPr lang="en-US" sz="2400" dirty="0">
                <a:solidFill>
                  <a:srgbClr val="274D7A"/>
                </a:solidFill>
                <a:latin typeface="Tahoma" panose="020B0604030504040204" pitchFamily="34" charset="0"/>
                <a:ea typeface="Tahoma" panose="020B0604030504040204" pitchFamily="34" charset="0"/>
                <a:cs typeface="Tahoma" panose="020B0604030504040204" pitchFamily="34" charset="0"/>
              </a:rPr>
              <a:t>Section 2​</a:t>
            </a:r>
          </a:p>
          <a:p>
            <a:pPr marL="868680" lvl="1" indent="-411480">
              <a:spcAft>
                <a:spcPts val="400"/>
              </a:spcAft>
              <a:buFont typeface="Wingdings" panose="05000000000000000000" pitchFamily="2" charset="2"/>
              <a:buChar char="Ø"/>
            </a:pPr>
            <a:r>
              <a:rPr lang="en-US" sz="2400" dirty="0">
                <a:solidFill>
                  <a:srgbClr val="274D7A"/>
                </a:solidFill>
                <a:latin typeface="Tahoma" panose="020B0604030504040204" pitchFamily="34" charset="0"/>
                <a:ea typeface="Tahoma" panose="020B0604030504040204" pitchFamily="34" charset="0"/>
                <a:cs typeface="Tahoma" panose="020B0604030504040204" pitchFamily="34" charset="0"/>
              </a:rPr>
              <a:t>10 strategic objectives​</a:t>
            </a:r>
          </a:p>
          <a:p>
            <a:pPr marL="868680" lvl="1" indent="-411480">
              <a:spcAft>
                <a:spcPts val="400"/>
              </a:spcAft>
              <a:buFont typeface="Wingdings" panose="05000000000000000000" pitchFamily="2" charset="2"/>
              <a:buChar char="Ø"/>
            </a:pPr>
            <a:r>
              <a:rPr lang="en-US" sz="2400" dirty="0">
                <a:solidFill>
                  <a:srgbClr val="274D7A"/>
                </a:solidFill>
                <a:latin typeface="Tahoma" panose="020B0604030504040204" pitchFamily="34" charset="0"/>
                <a:ea typeface="Tahoma" panose="020B0604030504040204" pitchFamily="34" charset="0"/>
                <a:cs typeface="Tahoma" panose="020B0604030504040204" pitchFamily="34" charset="0"/>
              </a:rPr>
              <a:t>46 proposed actions​</a:t>
            </a:r>
          </a:p>
          <a:p>
            <a:pPr marL="411480" indent="-411480">
              <a:spcAft>
                <a:spcPts val="400"/>
              </a:spcAft>
              <a:buBlip>
                <a:blip r:embed="rId4"/>
              </a:buBlip>
            </a:pPr>
            <a:r>
              <a:rPr lang="en-US" sz="2400" dirty="0">
                <a:solidFill>
                  <a:srgbClr val="274D7A"/>
                </a:solidFill>
                <a:latin typeface="Tahoma" panose="020B0604030504040204" pitchFamily="34" charset="0"/>
                <a:ea typeface="Tahoma" panose="020B0604030504040204" pitchFamily="34" charset="0"/>
                <a:cs typeface="Tahoma" panose="020B0604030504040204" pitchFamily="34" charset="0"/>
              </a:rPr>
              <a:t>Section 3​</a:t>
            </a:r>
          </a:p>
          <a:p>
            <a:pPr marL="868680" lvl="1" indent="-411480">
              <a:spcAft>
                <a:spcPts val="400"/>
              </a:spcAft>
              <a:buFont typeface="Wingdings" panose="05000000000000000000" pitchFamily="2" charset="2"/>
              <a:buChar char="Ø"/>
            </a:pPr>
            <a:r>
              <a:rPr lang="en-US" sz="2400" dirty="0">
                <a:solidFill>
                  <a:srgbClr val="274D7A"/>
                </a:solidFill>
                <a:latin typeface="Tahoma" panose="020B0604030504040204" pitchFamily="34" charset="0"/>
                <a:ea typeface="Tahoma" panose="020B0604030504040204" pitchFamily="34" charset="0"/>
                <a:cs typeface="Tahoma" panose="020B0604030504040204" pitchFamily="34" charset="0"/>
              </a:rPr>
              <a:t>Looking forward </a:t>
            </a:r>
            <a:endParaRPr lang="en-US" sz="2400" dirty="0">
              <a:solidFill>
                <a:srgbClr val="274D7A"/>
              </a:solidFill>
              <a:highlight>
                <a:srgbClr val="FF0000"/>
              </a:highlight>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a:extLst>
              <a:ext uri="{FF2B5EF4-FFF2-40B4-BE49-F238E27FC236}">
                <a16:creationId xmlns:a16="http://schemas.microsoft.com/office/drawing/2014/main" id="{90821D05-C1A1-44EB-B765-FCDA603F2A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40" y="1830531"/>
            <a:ext cx="3457575" cy="4467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7249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530DE2D-E1D8-A242-8EB2-965C851CBF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33" y="560244"/>
            <a:ext cx="11963400" cy="996950"/>
          </a:xfrm>
          <a:prstGeom prst="rect">
            <a:avLst/>
          </a:prstGeom>
        </p:spPr>
      </p:pic>
      <p:sp>
        <p:nvSpPr>
          <p:cNvPr id="13" name="Title 1">
            <a:extLst>
              <a:ext uri="{FF2B5EF4-FFF2-40B4-BE49-F238E27FC236}">
                <a16:creationId xmlns:a16="http://schemas.microsoft.com/office/drawing/2014/main" id="{A3B86166-EB3A-9446-9B42-44781415EBFE}"/>
              </a:ext>
            </a:extLst>
          </p:cNvPr>
          <p:cNvSpPr txBox="1">
            <a:spLocks/>
          </p:cNvSpPr>
          <p:nvPr/>
        </p:nvSpPr>
        <p:spPr>
          <a:xfrm>
            <a:off x="1017143" y="718303"/>
            <a:ext cx="9370030" cy="705620"/>
          </a:xfrm>
          <a:prstGeom prst="rect">
            <a:avLst/>
          </a:prstGeom>
        </p:spPr>
        <p:txBody>
          <a:bodyPr vert="horz" lIns="91440" tIns="45720" rIns="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bg1"/>
                </a:solidFill>
                <a:latin typeface="Gotham Narrow Medium" pitchFamily="2" charset="0"/>
                <a:ea typeface="Tahoma" panose="020B0604030504040204" pitchFamily="34" charset="0"/>
                <a:cs typeface="Tahoma" panose="020B0604030504040204" pitchFamily="34" charset="0"/>
              </a:rPr>
              <a:t>Draft Action Plan – September 2019</a:t>
            </a:r>
          </a:p>
        </p:txBody>
      </p:sp>
      <p:sp>
        <p:nvSpPr>
          <p:cNvPr id="5" name="Rectangle 4">
            <a:extLst>
              <a:ext uri="{FF2B5EF4-FFF2-40B4-BE49-F238E27FC236}">
                <a16:creationId xmlns:a16="http://schemas.microsoft.com/office/drawing/2014/main" id="{0A3B71F0-F6AC-4D26-8E49-06F68CF5C3C1}"/>
              </a:ext>
            </a:extLst>
          </p:cNvPr>
          <p:cNvSpPr/>
          <p:nvPr/>
        </p:nvSpPr>
        <p:spPr>
          <a:xfrm>
            <a:off x="725556" y="1864654"/>
            <a:ext cx="11231217" cy="4185761"/>
          </a:xfrm>
          <a:prstGeom prst="rect">
            <a:avLst/>
          </a:prstGeom>
        </p:spPr>
        <p:txBody>
          <a:bodyPr wrap="square" anchor="ctr" anchorCtr="0">
            <a:spAutoFit/>
          </a:bodyPr>
          <a:lstStyle/>
          <a:p>
            <a:pPr>
              <a:spcAft>
                <a:spcPts val="1200"/>
              </a:spcAft>
            </a:pPr>
            <a:r>
              <a:rPr lang="en-US" sz="2400" b="1" dirty="0">
                <a:solidFill>
                  <a:srgbClr val="EE8516"/>
                </a:solidFill>
                <a:latin typeface="Tahoma" panose="020B0604030504040204" pitchFamily="34" charset="0"/>
                <a:ea typeface="Tahoma" panose="020B0604030504040204" pitchFamily="34" charset="0"/>
                <a:cs typeface="Tahoma" panose="020B0604030504040204" pitchFamily="34" charset="0"/>
              </a:rPr>
              <a:t>Key Inputs and Sources:</a:t>
            </a:r>
          </a:p>
          <a:p>
            <a:pPr marL="411480" indent="-411480">
              <a:spcAft>
                <a:spcPts val="800"/>
              </a:spcAft>
              <a:buBlip>
                <a:blip r:embed="rId4"/>
              </a:buBlip>
            </a:pPr>
            <a:r>
              <a:rPr lang="en-US" sz="2400" dirty="0">
                <a:solidFill>
                  <a:srgbClr val="274D7A"/>
                </a:solidFill>
                <a:latin typeface="Tahoma" panose="020B0604030504040204" pitchFamily="34" charset="0"/>
                <a:ea typeface="Tahoma" panose="020B0604030504040204" pitchFamily="34" charset="0"/>
                <a:cs typeface="Tahoma" panose="020B0604030504040204" pitchFamily="34" charset="0"/>
              </a:rPr>
              <a:t>Analysis and summary of literature (over 155 sources) ​</a:t>
            </a:r>
          </a:p>
          <a:p>
            <a:pPr marL="411480" indent="-411480">
              <a:spcAft>
                <a:spcPts val="800"/>
              </a:spcAft>
              <a:buBlip>
                <a:blip r:embed="rId4"/>
              </a:buBlip>
            </a:pPr>
            <a:r>
              <a:rPr lang="en-US" sz="2400" dirty="0">
                <a:solidFill>
                  <a:srgbClr val="274D7A"/>
                </a:solidFill>
                <a:latin typeface="Tahoma" panose="020B0604030504040204" pitchFamily="34" charset="0"/>
                <a:ea typeface="Tahoma" panose="020B0604030504040204" pitchFamily="34" charset="0"/>
                <a:cs typeface="Tahoma" panose="020B0604030504040204" pitchFamily="34" charset="0"/>
              </a:rPr>
              <a:t>Outreach with an ~2,300 participants (&gt;20 forums)​</a:t>
            </a:r>
          </a:p>
          <a:p>
            <a:pPr marL="411480" indent="-411480">
              <a:spcAft>
                <a:spcPts val="800"/>
              </a:spcAft>
              <a:buBlip>
                <a:blip r:embed="rId4"/>
              </a:buBlip>
            </a:pPr>
            <a:r>
              <a:rPr lang="en-US" sz="2400" dirty="0">
                <a:solidFill>
                  <a:srgbClr val="274D7A"/>
                </a:solidFill>
                <a:latin typeface="Tahoma" panose="020B0604030504040204" pitchFamily="34" charset="0"/>
                <a:ea typeface="Tahoma" panose="020B0604030504040204" pitchFamily="34" charset="0"/>
                <a:cs typeface="Tahoma" panose="020B0604030504040204" pitchFamily="34" charset="0"/>
              </a:rPr>
              <a:t>Public input from the docket (55 commenters)​</a:t>
            </a:r>
          </a:p>
          <a:p>
            <a:pPr marL="411480" indent="-411480">
              <a:spcAft>
                <a:spcPts val="800"/>
              </a:spcAft>
              <a:buBlip>
                <a:blip r:embed="rId4"/>
              </a:buBlip>
            </a:pPr>
            <a:r>
              <a:rPr lang="en-US" sz="2400" dirty="0">
                <a:solidFill>
                  <a:srgbClr val="274D7A"/>
                </a:solidFill>
                <a:latin typeface="Tahoma" panose="020B0604030504040204" pitchFamily="34" charset="0"/>
                <a:ea typeface="Tahoma" panose="020B0604030504040204" pitchFamily="34" charset="0"/>
                <a:cs typeface="Tahoma" panose="020B0604030504040204" pitchFamily="34" charset="0"/>
              </a:rPr>
              <a:t>WateReuse Association expert convening report (spring 2019)​</a:t>
            </a:r>
          </a:p>
          <a:p>
            <a:pPr marL="411480" indent="-411480">
              <a:spcAft>
                <a:spcPts val="800"/>
              </a:spcAft>
              <a:buBlip>
                <a:blip r:embed="rId4"/>
              </a:buBlip>
            </a:pPr>
            <a:r>
              <a:rPr lang="en-US" sz="2400" dirty="0">
                <a:solidFill>
                  <a:srgbClr val="274D7A"/>
                </a:solidFill>
                <a:latin typeface="Tahoma" panose="020B0604030504040204" pitchFamily="34" charset="0"/>
                <a:ea typeface="Tahoma" panose="020B0604030504040204" pitchFamily="34" charset="0"/>
                <a:cs typeface="Tahoma" panose="020B0604030504040204" pitchFamily="34" charset="0"/>
              </a:rPr>
              <a:t>Review of international experiences (Israel, Singapore, Australia, South Africa, Namibia)​</a:t>
            </a:r>
          </a:p>
          <a:p>
            <a:pPr marL="411480" indent="-411480">
              <a:spcAft>
                <a:spcPts val="800"/>
              </a:spcAft>
              <a:buBlip>
                <a:blip r:embed="rId4"/>
              </a:buBlip>
            </a:pPr>
            <a:r>
              <a:rPr lang="en-US" sz="2400" dirty="0">
                <a:solidFill>
                  <a:srgbClr val="274D7A"/>
                </a:solidFill>
                <a:latin typeface="Tahoma" panose="020B0604030504040204" pitchFamily="34" charset="0"/>
                <a:ea typeface="Tahoma" panose="020B0604030504040204" pitchFamily="34" charset="0"/>
                <a:cs typeface="Tahoma" panose="020B0604030504040204" pitchFamily="34" charset="0"/>
              </a:rPr>
              <a:t>Reuse case studies for facilities in the United States​</a:t>
            </a:r>
          </a:p>
          <a:p>
            <a:pPr marL="411480" indent="-411480">
              <a:spcAft>
                <a:spcPts val="800"/>
              </a:spcAft>
              <a:buBlip>
                <a:blip r:embed="rId4"/>
              </a:buBlip>
            </a:pPr>
            <a:r>
              <a:rPr lang="en-US" sz="2400" dirty="0">
                <a:solidFill>
                  <a:srgbClr val="274D7A"/>
                </a:solidFill>
                <a:latin typeface="Tahoma" panose="020B0604030504040204" pitchFamily="34" charset="0"/>
                <a:ea typeface="Tahoma" panose="020B0604030504040204" pitchFamily="34" charset="0"/>
                <a:cs typeface="Tahoma" panose="020B0604030504040204" pitchFamily="34" charset="0"/>
              </a:rPr>
              <a:t>Current federal agency roles</a:t>
            </a:r>
            <a:endParaRPr lang="en-US" sz="2400" dirty="0">
              <a:solidFill>
                <a:srgbClr val="274D7A"/>
              </a:solidFill>
              <a:highlight>
                <a:srgbClr val="FF0000"/>
              </a:highligh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54018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530DE2D-E1D8-A242-8EB2-965C851CBF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98" y="560244"/>
            <a:ext cx="11963400" cy="996950"/>
          </a:xfrm>
          <a:prstGeom prst="rect">
            <a:avLst/>
          </a:prstGeom>
        </p:spPr>
      </p:pic>
      <p:sp>
        <p:nvSpPr>
          <p:cNvPr id="13" name="Title 1">
            <a:extLst>
              <a:ext uri="{FF2B5EF4-FFF2-40B4-BE49-F238E27FC236}">
                <a16:creationId xmlns:a16="http://schemas.microsoft.com/office/drawing/2014/main" id="{A3B86166-EB3A-9446-9B42-44781415EBFE}"/>
              </a:ext>
            </a:extLst>
          </p:cNvPr>
          <p:cNvSpPr txBox="1">
            <a:spLocks/>
          </p:cNvSpPr>
          <p:nvPr/>
        </p:nvSpPr>
        <p:spPr>
          <a:xfrm>
            <a:off x="2543923" y="718303"/>
            <a:ext cx="7120582" cy="705620"/>
          </a:xfrm>
          <a:prstGeom prst="rect">
            <a:avLst/>
          </a:prstGeom>
        </p:spPr>
        <p:txBody>
          <a:bodyPr vert="horz" lIns="91440" tIns="45720" rIns="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pPr>
            <a:r>
              <a:rPr lang="en-US" sz="3600" dirty="0">
                <a:solidFill>
                  <a:schemeClr val="bg1"/>
                </a:solidFill>
                <a:latin typeface="Gotham Narrow Medium" pitchFamily="2" charset="0"/>
                <a:ea typeface="Tahoma" panose="020B0604030504040204" pitchFamily="34" charset="0"/>
                <a:cs typeface="Tahoma" panose="020B0604030504040204" pitchFamily="34" charset="0"/>
              </a:rPr>
              <a:t>National Water Reuse Action Plan: </a:t>
            </a:r>
            <a:br>
              <a:rPr lang="en-US" sz="3600" dirty="0">
                <a:solidFill>
                  <a:schemeClr val="bg1"/>
                </a:solidFill>
                <a:latin typeface="Gotham Narrow Medium" pitchFamily="2" charset="0"/>
                <a:ea typeface="Tahoma" panose="020B0604030504040204" pitchFamily="34" charset="0"/>
                <a:cs typeface="Tahoma" panose="020B0604030504040204" pitchFamily="34" charset="0"/>
              </a:rPr>
            </a:br>
            <a:r>
              <a:rPr lang="en-US" sz="3600" b="1" dirty="0">
                <a:solidFill>
                  <a:schemeClr val="bg1"/>
                </a:solidFill>
                <a:latin typeface="Gotham Narrow Medium" pitchFamily="2" charset="0"/>
                <a:ea typeface="Tahoma" panose="020B0604030504040204" pitchFamily="34" charset="0"/>
                <a:cs typeface="Tahoma" panose="020B0604030504040204" pitchFamily="34" charset="0"/>
              </a:rPr>
              <a:t>Collaborative Implementation (Version 1)</a:t>
            </a:r>
          </a:p>
        </p:txBody>
      </p:sp>
      <p:sp>
        <p:nvSpPr>
          <p:cNvPr id="5" name="Rectangle 4">
            <a:extLst>
              <a:ext uri="{FF2B5EF4-FFF2-40B4-BE49-F238E27FC236}">
                <a16:creationId xmlns:a16="http://schemas.microsoft.com/office/drawing/2014/main" id="{0A3B71F0-F6AC-4D26-8E49-06F68CF5C3C1}"/>
              </a:ext>
            </a:extLst>
          </p:cNvPr>
          <p:cNvSpPr/>
          <p:nvPr/>
        </p:nvSpPr>
        <p:spPr>
          <a:xfrm>
            <a:off x="676924" y="1793959"/>
            <a:ext cx="8987581" cy="4503797"/>
          </a:xfrm>
          <a:prstGeom prst="rect">
            <a:avLst/>
          </a:prstGeom>
        </p:spPr>
        <p:txBody>
          <a:bodyPr wrap="square" anchor="ctr" anchorCtr="0">
            <a:spAutoFit/>
          </a:bodyPr>
          <a:lstStyle/>
          <a:p>
            <a:pPr marL="411480" indent="-411480">
              <a:spcAft>
                <a:spcPts val="800"/>
              </a:spcAft>
              <a:buBlip>
                <a:blip r:embed="rId4"/>
              </a:buBlip>
            </a:pPr>
            <a:r>
              <a:rPr lang="en-US" sz="2000" dirty="0">
                <a:solidFill>
                  <a:srgbClr val="274D7A"/>
                </a:solidFill>
                <a:latin typeface="Tahoma" panose="020B0604030504040204" pitchFamily="34" charset="0"/>
                <a:ea typeface="Tahoma" panose="020B0604030504040204" pitchFamily="34" charset="0"/>
                <a:cs typeface="Tahoma" panose="020B0604030504040204" pitchFamily="34" charset="0"/>
              </a:rPr>
              <a:t>Section 1. Building the National Water Reuse Action Plan (WRAP)</a:t>
            </a:r>
          </a:p>
          <a:p>
            <a:pPr marL="411480" indent="-411480">
              <a:buBlip>
                <a:blip r:embed="rId4"/>
              </a:buBlip>
            </a:pPr>
            <a:r>
              <a:rPr lang="en-US" sz="2000" dirty="0">
                <a:solidFill>
                  <a:srgbClr val="274D7A"/>
                </a:solidFill>
                <a:latin typeface="Tahoma" panose="020B0604030504040204" pitchFamily="34" charset="0"/>
                <a:ea typeface="Tahoma" panose="020B0604030504040204" pitchFamily="34" charset="0"/>
                <a:cs typeface="Tahoma" panose="020B0604030504040204" pitchFamily="34" charset="0"/>
              </a:rPr>
              <a:t>Section 2. Water Reuse: Collaborative Action Implementation</a:t>
            </a:r>
          </a:p>
          <a:p>
            <a:pPr marL="868680" lvl="1" indent="-411480">
              <a:buFont typeface="Wingdings" panose="05000000000000000000" pitchFamily="2" charset="2"/>
              <a:buChar char="Ø"/>
            </a:pPr>
            <a:r>
              <a:rPr lang="en-US" sz="2000" b="1" dirty="0">
                <a:solidFill>
                  <a:srgbClr val="274D7A"/>
                </a:solidFill>
                <a:latin typeface="Tahoma" panose="020B0604030504040204" pitchFamily="34" charset="0"/>
                <a:ea typeface="Tahoma" panose="020B0604030504040204" pitchFamily="34" charset="0"/>
                <a:cs typeface="Tahoma" panose="020B0604030504040204" pitchFamily="34" charset="0"/>
              </a:rPr>
              <a:t>11 strategic themes</a:t>
            </a:r>
          </a:p>
          <a:p>
            <a:pPr marL="868680" lvl="1" indent="-411480">
              <a:buFont typeface="Wingdings" panose="05000000000000000000" pitchFamily="2" charset="2"/>
              <a:buChar char="Ø"/>
            </a:pPr>
            <a:r>
              <a:rPr lang="en-US" sz="2000" b="1" dirty="0">
                <a:solidFill>
                  <a:srgbClr val="274D7A"/>
                </a:solidFill>
                <a:latin typeface="Tahoma" panose="020B0604030504040204" pitchFamily="34" charset="0"/>
                <a:ea typeface="Tahoma" panose="020B0604030504040204" pitchFamily="34" charset="0"/>
                <a:cs typeface="Tahoma" panose="020B0604030504040204" pitchFamily="34" charset="0"/>
              </a:rPr>
              <a:t>37 developed actions</a:t>
            </a:r>
          </a:p>
          <a:p>
            <a:pPr marL="411480" indent="-411480">
              <a:spcBef>
                <a:spcPts val="800"/>
              </a:spcBef>
              <a:buBlip>
                <a:blip r:embed="rId4"/>
              </a:buBlip>
            </a:pPr>
            <a:r>
              <a:rPr lang="en-US" sz="2000" dirty="0">
                <a:solidFill>
                  <a:srgbClr val="274D7A"/>
                </a:solidFill>
                <a:latin typeface="Tahoma" panose="020B0604030504040204" pitchFamily="34" charset="0"/>
                <a:ea typeface="Tahoma" panose="020B0604030504040204" pitchFamily="34" charset="0"/>
                <a:cs typeface="Tahoma" panose="020B0604030504040204" pitchFamily="34" charset="0"/>
              </a:rPr>
              <a:t>Section 3. Communicating Progress and Managing Forward</a:t>
            </a:r>
          </a:p>
          <a:p>
            <a:pPr marL="868680" lvl="1" indent="-411480">
              <a:spcBef>
                <a:spcPts val="800"/>
              </a:spcBef>
              <a:buFont typeface="Wingdings" panose="05000000000000000000" pitchFamily="2" charset="2"/>
              <a:buChar char="Ø"/>
            </a:pPr>
            <a:r>
              <a:rPr lang="en-US" sz="2000" dirty="0">
                <a:solidFill>
                  <a:srgbClr val="274D7A"/>
                </a:solidFill>
                <a:latin typeface="Tahoma" panose="020B0604030504040204" pitchFamily="34" charset="0"/>
                <a:ea typeface="Tahoma" panose="020B0604030504040204" pitchFamily="34" charset="0"/>
                <a:cs typeface="Tahoma" panose="020B0604030504040204" pitchFamily="34" charset="0"/>
              </a:rPr>
              <a:t>Launch of the WRAP Online Platform</a:t>
            </a:r>
          </a:p>
          <a:p>
            <a:pPr marL="868680" lvl="1" indent="-411480">
              <a:spcBef>
                <a:spcPts val="800"/>
              </a:spcBef>
              <a:buFont typeface="Wingdings" panose="05000000000000000000" pitchFamily="2" charset="2"/>
              <a:buChar char="Ø"/>
            </a:pPr>
            <a:r>
              <a:rPr lang="en-US" sz="2000" dirty="0">
                <a:solidFill>
                  <a:srgbClr val="274D7A"/>
                </a:solidFill>
                <a:latin typeface="Tahoma" panose="020B0604030504040204" pitchFamily="34" charset="0"/>
                <a:ea typeface="Tahoma" panose="020B0604030504040204" pitchFamily="34" charset="0"/>
                <a:cs typeface="Tahoma" panose="020B0604030504040204" pitchFamily="34" charset="0"/>
              </a:rPr>
              <a:t>Collaborative Implementation (Version 1)</a:t>
            </a:r>
          </a:p>
          <a:p>
            <a:pPr marL="868680" lvl="1" indent="-411480">
              <a:spcBef>
                <a:spcPts val="800"/>
              </a:spcBef>
              <a:buFont typeface="Wingdings" panose="05000000000000000000" pitchFamily="2" charset="2"/>
              <a:buChar char="Ø"/>
            </a:pPr>
            <a:r>
              <a:rPr lang="en-US" sz="2000" dirty="0">
                <a:solidFill>
                  <a:srgbClr val="274D7A"/>
                </a:solidFill>
                <a:latin typeface="Tahoma" panose="020B0604030504040204" pitchFamily="34" charset="0"/>
                <a:ea typeface="Tahoma" panose="020B0604030504040204" pitchFamily="34" charset="0"/>
                <a:cs typeface="Tahoma" panose="020B0604030504040204" pitchFamily="34" charset="0"/>
              </a:rPr>
              <a:t>Imagining Version 2…</a:t>
            </a:r>
          </a:p>
          <a:p>
            <a:pPr marL="868680" lvl="1" indent="-411480">
              <a:spcBef>
                <a:spcPts val="800"/>
              </a:spcBef>
              <a:buFont typeface="Wingdings" panose="05000000000000000000" pitchFamily="2" charset="2"/>
              <a:buChar char="Ø"/>
            </a:pPr>
            <a:r>
              <a:rPr lang="en-US" sz="2000" dirty="0">
                <a:solidFill>
                  <a:srgbClr val="274D7A"/>
                </a:solidFill>
                <a:latin typeface="Tahoma" panose="020B0604030504040204" pitchFamily="34" charset="0"/>
                <a:ea typeface="Tahoma" panose="020B0604030504040204" pitchFamily="34" charset="0"/>
                <a:cs typeface="Tahoma" panose="020B0604030504040204" pitchFamily="34" charset="0"/>
              </a:rPr>
              <a:t>Legacy of Watershed-based Action</a:t>
            </a:r>
          </a:p>
          <a:p>
            <a:pPr marL="411480" indent="-411480">
              <a:spcBef>
                <a:spcPts val="800"/>
              </a:spcBef>
              <a:buBlip>
                <a:blip r:embed="rId4"/>
              </a:buBlip>
            </a:pPr>
            <a:r>
              <a:rPr lang="en-US" sz="2000" b="1" dirty="0">
                <a:solidFill>
                  <a:srgbClr val="274D7A"/>
                </a:solidFill>
                <a:latin typeface="Tahoma" panose="020B0604030504040204" pitchFamily="34" charset="0"/>
                <a:ea typeface="Tahoma" panose="020B0604030504040204" pitchFamily="34" charset="0"/>
                <a:cs typeface="Tahoma" panose="020B0604030504040204" pitchFamily="34" charset="0"/>
              </a:rPr>
              <a:t>Print</a:t>
            </a:r>
            <a:r>
              <a:rPr lang="en-US" sz="2000" dirty="0">
                <a:solidFill>
                  <a:srgbClr val="274D7A"/>
                </a:solidFill>
                <a:latin typeface="Tahoma" panose="020B0604030504040204" pitchFamily="34" charset="0"/>
                <a:ea typeface="Tahoma" panose="020B0604030504040204" pitchFamily="34" charset="0"/>
                <a:cs typeface="Tahoma" panose="020B0604030504040204" pitchFamily="34" charset="0"/>
              </a:rPr>
              <a:t> and </a:t>
            </a:r>
            <a:r>
              <a:rPr lang="en-US" sz="2000" b="1" dirty="0">
                <a:solidFill>
                  <a:srgbClr val="274D7A"/>
                </a:solidFill>
                <a:latin typeface="Tahoma" panose="020B0604030504040204" pitchFamily="34" charset="0"/>
                <a:ea typeface="Tahoma" panose="020B0604030504040204" pitchFamily="34" charset="0"/>
                <a:cs typeface="Tahoma" panose="020B0604030504040204" pitchFamily="34" charset="0"/>
              </a:rPr>
              <a:t>online</a:t>
            </a:r>
            <a:r>
              <a:rPr lang="en-US" sz="2000" dirty="0">
                <a:solidFill>
                  <a:srgbClr val="274D7A"/>
                </a:solidFill>
                <a:latin typeface="Tahoma" panose="020B0604030504040204" pitchFamily="34" charset="0"/>
                <a:ea typeface="Tahoma" panose="020B0604030504040204" pitchFamily="34" charset="0"/>
                <a:cs typeface="Tahoma" panose="020B0604030504040204" pitchFamily="34" charset="0"/>
              </a:rPr>
              <a:t> versions released on 2/27/20</a:t>
            </a:r>
          </a:p>
          <a:p>
            <a:pPr marL="868680" lvl="1" indent="-411480">
              <a:buFont typeface="Wingdings" panose="05000000000000000000" pitchFamily="2" charset="2"/>
              <a:buChar char="Ø"/>
            </a:pPr>
            <a:r>
              <a:rPr lang="en-US" sz="2000" dirty="0">
                <a:solidFill>
                  <a:srgbClr val="274D7A"/>
                </a:solidFill>
                <a:latin typeface="Tahoma" panose="020B0604030504040204" pitchFamily="34" charset="0"/>
                <a:ea typeface="Tahoma" panose="020B0604030504040204" pitchFamily="34" charset="0"/>
                <a:cs typeface="Tahoma" panose="020B0604030504040204" pitchFamily="34" charset="0"/>
              </a:rPr>
              <a:t>~40 pages</a:t>
            </a:r>
          </a:p>
          <a:p>
            <a:pPr marL="868680" lvl="1" indent="-411480">
              <a:buFont typeface="Wingdings" panose="05000000000000000000" pitchFamily="2" charset="2"/>
              <a:buChar char="Ø"/>
            </a:pPr>
            <a:r>
              <a:rPr lang="en-US" sz="2000" dirty="0">
                <a:solidFill>
                  <a:srgbClr val="274D7A"/>
                </a:solidFill>
                <a:latin typeface="Tahoma" panose="020B0604030504040204" pitchFamily="34" charset="0"/>
                <a:ea typeface="Tahoma" panose="020B0604030504040204" pitchFamily="34" charset="0"/>
                <a:cs typeface="Tahoma" panose="020B0604030504040204" pitchFamily="34" charset="0"/>
              </a:rPr>
              <a:t>3 appendices</a:t>
            </a:r>
            <a:endParaRPr lang="en-US" sz="2200" dirty="0">
              <a:solidFill>
                <a:srgbClr val="274D7A"/>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C947D164-EC90-464F-8539-0E284F02C1C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408254" y="5883360"/>
            <a:ext cx="7506748" cy="828791"/>
          </a:xfrm>
          <a:prstGeom prst="rect">
            <a:avLst/>
          </a:prstGeom>
        </p:spPr>
      </p:pic>
    </p:spTree>
    <p:extLst>
      <p:ext uri="{BB962C8B-B14F-4D97-AF65-F5344CB8AC3E}">
        <p14:creationId xmlns:p14="http://schemas.microsoft.com/office/powerpoint/2010/main" val="32398076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0EA61-280E-504A-9CE4-25E4104399BF}"/>
              </a:ext>
            </a:extLst>
          </p:cNvPr>
          <p:cNvSpPr>
            <a:spLocks noGrp="1"/>
          </p:cNvSpPr>
          <p:nvPr>
            <p:ph type="title"/>
          </p:nvPr>
        </p:nvSpPr>
        <p:spPr/>
        <p:txBody>
          <a:bodyPr/>
          <a:lstStyle/>
          <a:p>
            <a:r>
              <a:rPr lang="en-US" dirty="0">
                <a:ea typeface="Tahoma" panose="020B0604030504040204" pitchFamily="34" charset="0"/>
                <a:cs typeface="Tahoma" panose="020B0604030504040204" pitchFamily="34" charset="0"/>
              </a:rPr>
              <a:t>WRAP Online Platform</a:t>
            </a:r>
            <a:endParaRPr lang="en-US" dirty="0"/>
          </a:p>
        </p:txBody>
      </p:sp>
      <p:sp>
        <p:nvSpPr>
          <p:cNvPr id="6" name="Content Placeholder 2">
            <a:extLst>
              <a:ext uri="{FF2B5EF4-FFF2-40B4-BE49-F238E27FC236}">
                <a16:creationId xmlns:a16="http://schemas.microsoft.com/office/drawing/2014/main" id="{8F3EFB45-6E4A-4D7B-B219-4E391F4A4D67}"/>
              </a:ext>
            </a:extLst>
          </p:cNvPr>
          <p:cNvSpPr txBox="1">
            <a:spLocks/>
          </p:cNvSpPr>
          <p:nvPr/>
        </p:nvSpPr>
        <p:spPr>
          <a:xfrm>
            <a:off x="578280" y="2185835"/>
            <a:ext cx="5021136" cy="3390900"/>
          </a:xfrm>
          <a:prstGeom prst="rect">
            <a:avLst/>
          </a:prstGeom>
          <a:solidFill>
            <a:schemeClr val="bg1"/>
          </a:solidFill>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11480" indent="-411480">
              <a:buBlip>
                <a:blip r:embed="rId2"/>
              </a:buBlip>
            </a:pPr>
            <a:r>
              <a:rPr lang="en-US" sz="2400" dirty="0">
                <a:solidFill>
                  <a:srgbClr val="274D7A"/>
                </a:solidFill>
                <a:latin typeface="Tahoma" panose="020B0604030504040204" pitchFamily="34" charset="0"/>
                <a:ea typeface="Tahoma" panose="020B0604030504040204" pitchFamily="34" charset="0"/>
                <a:cs typeface="Tahoma" panose="020B0604030504040204" pitchFamily="34" charset="0"/>
              </a:rPr>
              <a:t>Repository for all actions (developed and undeveloped)</a:t>
            </a:r>
          </a:p>
          <a:p>
            <a:pPr marL="411480" indent="-411480">
              <a:buBlip>
                <a:blip r:embed="rId2"/>
              </a:buBlip>
            </a:pPr>
            <a:r>
              <a:rPr lang="en-US" sz="2400" dirty="0">
                <a:solidFill>
                  <a:srgbClr val="274D7A"/>
                </a:solidFill>
                <a:latin typeface="Tahoma" panose="020B0604030504040204" pitchFamily="34" charset="0"/>
                <a:ea typeface="Tahoma" panose="020B0604030504040204" pitchFamily="34" charset="0"/>
                <a:cs typeface="Tahoma" panose="020B0604030504040204" pitchFamily="34" charset="0"/>
              </a:rPr>
              <a:t>Provides background and opportunities to be gained</a:t>
            </a:r>
          </a:p>
          <a:p>
            <a:pPr marL="411480" indent="-411480">
              <a:buBlip>
                <a:blip r:embed="rId2"/>
              </a:buBlip>
            </a:pPr>
            <a:r>
              <a:rPr lang="en-US" sz="2400" dirty="0">
                <a:solidFill>
                  <a:srgbClr val="274D7A"/>
                </a:solidFill>
                <a:latin typeface="Tahoma" panose="020B0604030504040204" pitchFamily="34" charset="0"/>
                <a:ea typeface="Tahoma" panose="020B0604030504040204" pitchFamily="34" charset="0"/>
                <a:cs typeface="Tahoma" panose="020B0604030504040204" pitchFamily="34" charset="0"/>
              </a:rPr>
              <a:t>Identifies leaders, partners, interested collaborators</a:t>
            </a:r>
          </a:p>
          <a:p>
            <a:pPr marL="411480" indent="-411480">
              <a:buBlip>
                <a:blip r:embed="rId2"/>
              </a:buBlip>
            </a:pPr>
            <a:r>
              <a:rPr lang="en-US" sz="2400" dirty="0">
                <a:solidFill>
                  <a:srgbClr val="274D7A"/>
                </a:solidFill>
                <a:latin typeface="Tahoma" panose="020B0604030504040204" pitchFamily="34" charset="0"/>
                <a:ea typeface="Tahoma" panose="020B0604030504040204" pitchFamily="34" charset="0"/>
                <a:cs typeface="Tahoma" panose="020B0604030504040204" pitchFamily="34" charset="0"/>
              </a:rPr>
              <a:t>Captures milestones and progress </a:t>
            </a:r>
          </a:p>
          <a:p>
            <a:pPr marL="411480" indent="-411480">
              <a:buBlip>
                <a:blip r:embed="rId2"/>
              </a:buBlip>
            </a:pPr>
            <a:r>
              <a:rPr lang="en-US" sz="2400" dirty="0">
                <a:solidFill>
                  <a:srgbClr val="274D7A"/>
                </a:solidFill>
                <a:latin typeface="Tahoma" panose="020B0604030504040204" pitchFamily="34" charset="0"/>
                <a:ea typeface="Tahoma" panose="020B0604030504040204" pitchFamily="34" charset="0"/>
                <a:cs typeface="Tahoma" panose="020B0604030504040204" pitchFamily="34" charset="0"/>
              </a:rPr>
              <a:t>Helps form the pipeline of new actions and collaboration</a:t>
            </a:r>
          </a:p>
        </p:txBody>
      </p:sp>
      <p:pic>
        <p:nvPicPr>
          <p:cNvPr id="8" name="Picture 7" descr="A screenshot of a social media post&#10;&#10;Description automatically generated">
            <a:extLst>
              <a:ext uri="{FF2B5EF4-FFF2-40B4-BE49-F238E27FC236}">
                <a16:creationId xmlns:a16="http://schemas.microsoft.com/office/drawing/2014/main" id="{81317B76-318D-4383-89C6-14AF8A40A7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6333" y="2185835"/>
            <a:ext cx="6659158" cy="3695546"/>
          </a:xfrm>
          <a:prstGeom prst="rect">
            <a:avLst/>
          </a:prstGeom>
        </p:spPr>
      </p:pic>
    </p:spTree>
    <p:extLst>
      <p:ext uri="{BB962C8B-B14F-4D97-AF65-F5344CB8AC3E}">
        <p14:creationId xmlns:p14="http://schemas.microsoft.com/office/powerpoint/2010/main" val="22375404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7808DBB5068294AA6F8626BCD25F2DC" ma:contentTypeVersion="26" ma:contentTypeDescription="Create a new document." ma:contentTypeScope="" ma:versionID="7a674d5260e617c3174b8aeb63b5dfe8">
  <xsd:schema xmlns:xsd="http://www.w3.org/2001/XMLSchema" xmlns:xs="http://www.w3.org/2001/XMLSchema" xmlns:p="http://schemas.microsoft.com/office/2006/metadata/properties" xmlns:ns1="http://schemas.microsoft.com/sharepoint/v3" xmlns:ns2="4ffa91fb-a0ff-4ac5-b2db-65c790d184a4" xmlns:ns3="http://schemas.microsoft.com/sharepoint.v3" xmlns:ns4="http://schemas.microsoft.com/sharepoint/v3/fields" xmlns:ns5="4bd2ab78-7571-449a-9e85-c0295914c86c" xmlns:ns6="66518d27-5315-404f-b626-84f31ddfca4a" targetNamespace="http://schemas.microsoft.com/office/2006/metadata/properties" ma:root="true" ma:fieldsID="478cf52dbcd3b3368091154218858ac9" ns1:_="" ns2:_="" ns3:_="" ns4:_="" ns5:_="" ns6:_="">
    <xsd:import namespace="http://schemas.microsoft.com/sharepoint/v3"/>
    <xsd:import namespace="4ffa91fb-a0ff-4ac5-b2db-65c790d184a4"/>
    <xsd:import namespace="http://schemas.microsoft.com/sharepoint.v3"/>
    <xsd:import namespace="http://schemas.microsoft.com/sharepoint/v3/fields"/>
    <xsd:import namespace="4bd2ab78-7571-449a-9e85-c0295914c86c"/>
    <xsd:import namespace="66518d27-5315-404f-b626-84f31ddfca4a"/>
    <xsd:element name="properties">
      <xsd:complexType>
        <xsd:sequence>
          <xsd:element name="documentManagement">
            <xsd:complexType>
              <xsd:all>
                <xsd:element ref="ns2:Document_x0020_Creation_x0020_Date" minOccurs="0"/>
                <xsd:element ref="ns2:Creator" minOccurs="0"/>
                <xsd:element ref="ns2:EPA_x0020_Office" minOccurs="0"/>
                <xsd:element ref="ns2:Record" minOccurs="0"/>
                <xsd:element ref="ns3:CategoryDescription" minOccurs="0"/>
                <xsd:element ref="ns2:TaxKeywordTaxHTField" minOccurs="0"/>
                <xsd:element ref="ns2:TaxCatchAll" minOccurs="0"/>
                <xsd:element ref="ns2:e3f09c3df709400db2417a7161762d62" minOccurs="0"/>
                <xsd:element ref="ns2:Identifier" minOccurs="0"/>
                <xsd:element ref="ns2:j747ac98061d40f0aa7bd47e1db5675d" minOccurs="0"/>
                <xsd:element ref="ns2:EPA_x0020_Contributor" minOccurs="0"/>
                <xsd:element ref="ns2:External_x0020_Contributor" minOccurs="0"/>
                <xsd:element ref="ns4:_Coverage" minOccurs="0"/>
                <xsd:element ref="ns2:EPA_x0020_Related_x0020_Documents" minOccurs="0"/>
                <xsd:element ref="ns4:_Source" minOccurs="0"/>
                <xsd:element ref="ns2:Rights" minOccurs="0"/>
                <xsd:element ref="ns1:Language" minOccurs="0"/>
                <xsd:element ref="ns2:TaxCatchAllLabel" minOccurs="0"/>
                <xsd:element ref="ns5:SharedWithUsers" minOccurs="0"/>
                <xsd:element ref="ns5:SharedWithDetails" minOccurs="0"/>
                <xsd:element ref="ns6:MediaServiceMetadata" minOccurs="0"/>
                <xsd:element ref="ns6:MediaServiceFastMetadata" minOccurs="0"/>
                <xsd:element ref="ns6:MediaServiceEventHashCode" minOccurs="0"/>
                <xsd:element ref="ns6:MediaServiceGenerationTime" minOccurs="0"/>
                <xsd:element ref="ns6:MediaServiceDateTaken" minOccurs="0"/>
                <xsd:element ref="ns6:MediaServiceAutoTags" minOccurs="0"/>
                <xsd:element ref="ns6:MediaServiceLocation" minOccurs="0"/>
                <xsd:element ref="ns6:MediaServiceOCR" minOccurs="0"/>
                <xsd:element ref="ns6:MediaServiceAutoKeyPoints" minOccurs="0"/>
                <xsd:element ref="ns6:MediaServiceKeyPoint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23"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element name="_ip_UnifiedCompliancePolicyProperties" ma:index="41" nillable="true" ma:displayName="Unified Compliance Policy Properties" ma:hidden="true" ma:internalName="_ip_UnifiedCompliancePolicyProperties">
      <xsd:simpleType>
        <xsd:restriction base="dms:Note"/>
      </xsd:simpleType>
    </xsd:element>
    <xsd:element name="_ip_UnifiedCompliancePolicyUIAction" ma:index="4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4"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5" nillable="true" ma:displayName="Creator" ma:description="Enter the person primarily responsible for the document. The name of the person uploading the document has been entered by default." ma:list="UserInfo" ma:SharePointGroup="0" ma:internalName="Crea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6" nillable="true" ma:displayName="EPA Office" ma:description="Enter the EPA organization primarily responsible for the document. The office of the person uploading the document has been entered by default." ma:internalName="EPA_x0020_Office" ma:readOnly="false">
      <xsd:simpleType>
        <xsd:restriction base="dms:Text">
          <xsd:maxLength value="255"/>
        </xsd:restriction>
      </xsd:simpleType>
    </xsd:element>
    <xsd:element name="Record" ma:index="7" nillable="true" ma:displayName="Record" ma:default="Shared" ma:description="For documents that provide evidence of EPA decisions and actions, select &quot;Shared&quot; (open access) or &quot;Private&quot; (restricted access)." ma:format="Dropdown" ma:internalName="Record" ma:readOnly="false">
      <xsd:simpleType>
        <xsd:union memberTypes="dms:Text">
          <xsd:simpleType>
            <xsd:restriction base="dms:Choice">
              <xsd:enumeration value="None"/>
              <xsd:enumeration value="Shared"/>
              <xsd:enumeration value="Private"/>
            </xsd:restriction>
          </xsd:simpleType>
        </xsd:union>
      </xsd:simpleType>
    </xsd:element>
    <xsd:element name="TaxKeywordTaxHTField" ma:index="10"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 ma:index="11" nillable="true" ma:displayName="Taxonomy Catch All Column" ma:description="" ma:list="{d28151cc-ad8c-461a-8fcd-c036c81f34f3}" ma:internalName="TaxCatchAll" ma:readOnly="false" ma:showField="CatchAllData" ma:web="4bd2ab78-7571-449a-9e85-c0295914c86c">
      <xsd:complexType>
        <xsd:complexContent>
          <xsd:extension base="dms:MultiChoiceLookup">
            <xsd:sequence>
              <xsd:element name="Value" type="dms:Lookup" maxOccurs="unbounded" minOccurs="0" nillable="true"/>
            </xsd:sequence>
          </xsd:extension>
        </xsd:complexContent>
      </xsd:complexType>
    </xsd:element>
    <xsd:element name="e3f09c3df709400db2417a7161762d62" ma:index="13" nillable="true" ma:taxonomy="true" ma:internalName="e3f09c3df709400db2417a7161762d62" ma:taxonomyFieldName="EPA_x0020_Subject" ma:displayName="EPA Subject" ma:readOnly="false" ma:default="" ma:fieldId="{e3f09c3d-f709-400d-b241-7a7161762d62}" ma:taxonomyMulti="true" ma:sspId="29f62856-1543-49d4-a736-4569d363f533" ma:termSetId="7a3d4ae0-7e62-45a2-a406-c6a8a6a8eee3" ma:anchorId="00000000-0000-0000-0000-000000000000" ma:open="false" ma:isKeyword="false">
      <xsd:complexType>
        <xsd:sequence>
          <xsd:element ref="pc:Terms" minOccurs="0" maxOccurs="1"/>
        </xsd:sequence>
      </xsd:complexType>
    </xsd:element>
    <xsd:element name="Identifier" ma:index="14"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j747ac98061d40f0aa7bd47e1db5675d" ma:index="16"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EPA_x0020_Contributor" ma:index="17"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8"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20" nillable="true" ma:displayName="Other Related Documents" ma:description="Enter any related document." ma:internalName="EPA_x0020_Related_x0020_Documents" ma:readOnly="false">
      <xsd:simpleType>
        <xsd:restriction base="dms:Note">
          <xsd:maxLength value="255"/>
        </xsd:restriction>
      </xsd:simpleType>
    </xsd:element>
    <xsd:element name="Rights" ma:index="22"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TaxCatchAllLabel" ma:index="24" nillable="true" ma:displayName="Taxonomy Catch All Column1" ma:description="" ma:hidden="true" ma:list="{d28151cc-ad8c-461a-8fcd-c036c81f34f3}" ma:internalName="TaxCatchAllLabel" ma:readOnly="false" ma:showField="CatchAllDataLabel" ma:web="4bd2ab78-7571-449a-9e85-c0295914c86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8"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9"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21"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bd2ab78-7571-449a-9e85-c0295914c86c" elementFormDefault="qualified">
    <xsd:import namespace="http://schemas.microsoft.com/office/2006/documentManagement/types"/>
    <xsd:import namespace="http://schemas.microsoft.com/office/infopath/2007/PartnerControls"/>
    <xsd:element name="SharedWithUsers" ma:index="29"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0"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6518d27-5315-404f-b626-84f31ddfca4a" elementFormDefault="qualified">
    <xsd:import namespace="http://schemas.microsoft.com/office/2006/documentManagement/types"/>
    <xsd:import namespace="http://schemas.microsoft.com/office/infopath/2007/PartnerControls"/>
    <xsd:element name="MediaServiceMetadata" ma:index="31" nillable="true" ma:displayName="MediaServiceMetadata" ma:description="" ma:hidden="true" ma:internalName="MediaServiceMetadata" ma:readOnly="true">
      <xsd:simpleType>
        <xsd:restriction base="dms:Note"/>
      </xsd:simpleType>
    </xsd:element>
    <xsd:element name="MediaServiceFastMetadata" ma:index="32" nillable="true" ma:displayName="MediaServiceFastMetadata" ma:description="" ma:hidden="true" ma:internalName="MediaServiceFastMetadata" ma:readOnly="true">
      <xsd:simpleType>
        <xsd:restriction base="dms:Note"/>
      </xsd:simpleType>
    </xsd:element>
    <xsd:element name="MediaServiceEventHashCode" ma:index="33" nillable="true" ma:displayName="MediaServiceEventHashCode" ma:hidden="true" ma:internalName="MediaServiceEventHashCode" ma:readOnly="true">
      <xsd:simpleType>
        <xsd:restriction base="dms:Text"/>
      </xsd:simpleType>
    </xsd:element>
    <xsd:element name="MediaServiceGenerationTime" ma:index="34" nillable="true" ma:displayName="MediaServiceGenerationTime" ma:hidden="true" ma:internalName="MediaServiceGenerationTime" ma:readOnly="true">
      <xsd:simpleType>
        <xsd:restriction base="dms:Text"/>
      </xsd:simpleType>
    </xsd:element>
    <xsd:element name="MediaServiceDateTaken" ma:index="35" nillable="true" ma:displayName="MediaServiceDateTaken" ma:hidden="true" ma:internalName="MediaServiceDateTaken" ma:readOnly="true">
      <xsd:simpleType>
        <xsd:restriction base="dms:Text"/>
      </xsd:simpleType>
    </xsd:element>
    <xsd:element name="MediaServiceAutoTags" ma:index="36" nillable="true" ma:displayName="Tags" ma:internalName="MediaServiceAutoTags" ma:readOnly="true">
      <xsd:simpleType>
        <xsd:restriction base="dms:Text"/>
      </xsd:simpleType>
    </xsd:element>
    <xsd:element name="MediaServiceLocation" ma:index="37" nillable="true" ma:displayName="Location" ma:internalName="MediaServiceLocation" ma:readOnly="true">
      <xsd:simpleType>
        <xsd:restriction base="dms:Text"/>
      </xsd:simpleType>
    </xsd:element>
    <xsd:element name="MediaServiceOCR" ma:index="38" nillable="true" ma:displayName="Extracted Text" ma:internalName="MediaServiceOCR" ma:readOnly="true">
      <xsd:simpleType>
        <xsd:restriction base="dms:Note">
          <xsd:maxLength value="255"/>
        </xsd:restriction>
      </xsd:simpleType>
    </xsd:element>
    <xsd:element name="MediaServiceAutoKeyPoints" ma:index="39" nillable="true" ma:displayName="MediaServiceAutoKeyPoints" ma:hidden="true" ma:internalName="MediaServiceAutoKeyPoints" ma:readOnly="true">
      <xsd:simpleType>
        <xsd:restriction base="dms:Note"/>
      </xsd:simpleType>
    </xsd:element>
    <xsd:element name="MediaServiceKeyPoints" ma:index="4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Source xmlns="http://schemas.microsoft.com/sharepoint/v3/fields" xsi:nil="true"/>
    <Language xmlns="http://schemas.microsoft.com/sharepoint/v3">English</Language>
    <e3f09c3df709400db2417a7161762d62 xmlns="4ffa91fb-a0ff-4ac5-b2db-65c790d184a4">
      <Terms xmlns="http://schemas.microsoft.com/office/infopath/2007/PartnerControls"/>
    </e3f09c3df709400db2417a7161762d62>
    <j747ac98061d40f0aa7bd47e1db5675d xmlns="4ffa91fb-a0ff-4ac5-b2db-65c790d184a4">
      <Terms xmlns="http://schemas.microsoft.com/office/infopath/2007/PartnerControls"/>
    </j747ac98061d40f0aa7bd47e1db5675d>
    <External_x0020_Contributor xmlns="4ffa91fb-a0ff-4ac5-b2db-65c790d184a4" xsi:nil="true"/>
    <TaxKeywordTaxHTField xmlns="4ffa91fb-a0ff-4ac5-b2db-65c790d184a4">
      <Terms xmlns="http://schemas.microsoft.com/office/infopath/2007/PartnerControls"/>
    </TaxKeywordTaxHTField>
    <Record xmlns="4ffa91fb-a0ff-4ac5-b2db-65c790d184a4">Shared</Record>
    <TaxCatchAllLabel xmlns="4ffa91fb-a0ff-4ac5-b2db-65c790d184a4"/>
    <Rights xmlns="4ffa91fb-a0ff-4ac5-b2db-65c790d184a4" xsi:nil="true"/>
    <Document_x0020_Creation_x0020_Date xmlns="4ffa91fb-a0ff-4ac5-b2db-65c790d184a4">2019-09-06T14:16:26+00:00</Document_x0020_Creation_x0020_Dat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TaxCatchAll xmlns="4ffa91fb-a0ff-4ac5-b2db-65c790d184a4"/>
    <EPA_x0020_Contributor xmlns="4ffa91fb-a0ff-4ac5-b2db-65c790d184a4">
      <UserInfo>
        <DisplayName/>
        <AccountId xsi:nil="true"/>
        <AccountType/>
      </UserInfo>
    </EPA_x0020_Contributor>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SharedContentType xmlns="Microsoft.SharePoint.Taxonomy.ContentTypeSync" SourceId="29f62856-1543-49d4-a736-4569d363f533" ContentTypeId="0x0101" PreviousValue="false"/>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C314492-E37F-4553-82CD-A382F5D3C7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ffa91fb-a0ff-4ac5-b2db-65c790d184a4"/>
    <ds:schemaRef ds:uri="http://schemas.microsoft.com/sharepoint.v3"/>
    <ds:schemaRef ds:uri="http://schemas.microsoft.com/sharepoint/v3/fields"/>
    <ds:schemaRef ds:uri="4bd2ab78-7571-449a-9e85-c0295914c86c"/>
    <ds:schemaRef ds:uri="66518d27-5315-404f-b626-84f31ddfca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6A40CB1-D6FA-4445-96F0-8567AAD3CDA6}">
  <ds:schemaRefs>
    <ds:schemaRef ds:uri="http://schemas.microsoft.com/sharepoint/v3"/>
    <ds:schemaRef ds:uri="http://purl.org/dc/terms/"/>
    <ds:schemaRef ds:uri="http://schemas.microsoft.com/office/infopath/2007/PartnerControls"/>
    <ds:schemaRef ds:uri="http://schemas.microsoft.com/office/2006/documentManagement/types"/>
    <ds:schemaRef ds:uri="4ffa91fb-a0ff-4ac5-b2db-65c790d184a4"/>
    <ds:schemaRef ds:uri="http://schemas.microsoft.com/sharepoint.v3"/>
    <ds:schemaRef ds:uri="http://schemas.openxmlformats.org/package/2006/metadata/core-properties"/>
    <ds:schemaRef ds:uri="http://purl.org/dc/elements/1.1/"/>
    <ds:schemaRef ds:uri="http://schemas.microsoft.com/office/2006/metadata/properties"/>
    <ds:schemaRef ds:uri="66518d27-5315-404f-b626-84f31ddfca4a"/>
    <ds:schemaRef ds:uri="http://schemas.microsoft.com/sharepoint/v3/fields"/>
    <ds:schemaRef ds:uri="4bd2ab78-7571-449a-9e85-c0295914c86c"/>
    <ds:schemaRef ds:uri="http://www.w3.org/XML/1998/namespace"/>
    <ds:schemaRef ds:uri="http://purl.org/dc/dcmitype/"/>
  </ds:schemaRefs>
</ds:datastoreItem>
</file>

<file path=customXml/itemProps3.xml><?xml version="1.0" encoding="utf-8"?>
<ds:datastoreItem xmlns:ds="http://schemas.openxmlformats.org/officeDocument/2006/customXml" ds:itemID="{C05C9199-6A7D-49B4-882E-ADA35AB68B77}">
  <ds:schemaRefs>
    <ds:schemaRef ds:uri="Microsoft.SharePoint.Taxonomy.ContentTypeSync"/>
  </ds:schemaRefs>
</ds:datastoreItem>
</file>

<file path=customXml/itemProps4.xml><?xml version="1.0" encoding="utf-8"?>
<ds:datastoreItem xmlns:ds="http://schemas.openxmlformats.org/officeDocument/2006/customXml" ds:itemID="{2E10F130-836A-4147-877B-EB43BC2F4B2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89</TotalTime>
  <Words>2649</Words>
  <Application>Microsoft Office PowerPoint</Application>
  <PresentationFormat>Widescreen</PresentationFormat>
  <Paragraphs>284</Paragraphs>
  <Slides>40</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Arial</vt:lpstr>
      <vt:lpstr>Calibri</vt:lpstr>
      <vt:lpstr>Calibri Light</vt:lpstr>
      <vt:lpstr>Gotham Narrow Light</vt:lpstr>
      <vt:lpstr>Gotham Narrow Medium</vt:lpstr>
      <vt:lpstr>Tahoma</vt:lpstr>
      <vt:lpstr>Wingdings</vt:lpstr>
      <vt:lpstr>Office Theme</vt:lpstr>
      <vt:lpstr>PowerPoint Presentation</vt:lpstr>
      <vt:lpstr>PowerPoint Presentation</vt:lpstr>
      <vt:lpstr>Opportunities and Key Terms</vt:lpstr>
      <vt:lpstr>Sources of Waters and Potential for Reuse</vt:lpstr>
      <vt:lpstr>PowerPoint Presentation</vt:lpstr>
      <vt:lpstr>PowerPoint Presentation</vt:lpstr>
      <vt:lpstr>PowerPoint Presentation</vt:lpstr>
      <vt:lpstr>PowerPoint Presentation</vt:lpstr>
      <vt:lpstr>WRAP Online Platform</vt:lpstr>
      <vt:lpstr>Action Implementation Plans</vt:lpstr>
      <vt:lpstr>WRAP Launch Event – February 27, 2020</vt:lpstr>
      <vt:lpstr>Water Reuse Collaborative Action Implementation</vt:lpstr>
      <vt:lpstr>Examples of Developed Actions</vt:lpstr>
      <vt:lpstr>Federal Policy Statement on Water Reuse</vt:lpstr>
      <vt:lpstr>Examples of Developed Actions</vt:lpstr>
      <vt:lpstr>Examples of Developed Actions</vt:lpstr>
      <vt:lpstr>Examples of Developed Actions</vt:lpstr>
      <vt:lpstr>Examples of Developed Actions</vt:lpstr>
      <vt:lpstr>Communicating Progress and Managing Forward</vt:lpstr>
      <vt:lpstr>From Implementation to Institutionalization</vt:lpstr>
      <vt:lpstr>Get Involved!</vt:lpstr>
      <vt:lpstr>Thank You!</vt:lpstr>
      <vt:lpstr>Repository – Unused Slides</vt:lpstr>
      <vt:lpstr>PowerPoint Presentation</vt:lpstr>
      <vt:lpstr>Opportunities and Key Terms</vt:lpstr>
      <vt:lpstr>PowerPoint Presentation</vt:lpstr>
      <vt:lpstr>90-Day Public Comment Period</vt:lpstr>
      <vt:lpstr>90-Day Public Comment Period</vt:lpstr>
      <vt:lpstr>Integrated Watershed Action</vt:lpstr>
      <vt:lpstr>Policy Coordination</vt:lpstr>
      <vt:lpstr>Science and Specifications</vt:lpstr>
      <vt:lpstr>Technology Development and Validation</vt:lpstr>
      <vt:lpstr>Water Information Availability</vt:lpstr>
      <vt:lpstr>Finance Support</vt:lpstr>
      <vt:lpstr>Integrated Research</vt:lpstr>
      <vt:lpstr>Outreach and Communications</vt:lpstr>
      <vt:lpstr>Workforce Development</vt:lpstr>
      <vt:lpstr>Metrics for Success</vt:lpstr>
      <vt:lpstr>International Collaboration</vt:lpstr>
      <vt:lpstr>Action Leader Roles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Draft Water Reuse Action Plan (WRAP)</dc:title>
  <dc:creator>Isaacs, Emily</dc:creator>
  <cp:lastModifiedBy>Adriane Garnreiter</cp:lastModifiedBy>
  <cp:revision>4</cp:revision>
  <cp:lastPrinted>2019-09-06T11:38:24Z</cp:lastPrinted>
  <dcterms:created xsi:type="dcterms:W3CDTF">2019-09-04T20:27:29Z</dcterms:created>
  <dcterms:modified xsi:type="dcterms:W3CDTF">2020-03-13T21:53:05Z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0x01010007808DBB5068294AA6F8626BCD25F2DC</vt:lpwstr>
  </property>
  <property fmtid="{D5CDD505-2E9C-101B-9397-08002B2CF9AE}" pid="3" name="TaxKeyword">
    <vt:lpwstr/>
  </property>
  <property fmtid="{D5CDD505-2E9C-101B-9397-08002B2CF9AE}" pid="4" name="EPA Subject">
    <vt:lpwstr/>
  </property>
  <property fmtid="{D5CDD505-2E9C-101B-9397-08002B2CF9AE}" pid="5" name="Document Type">
    <vt:lpwstr/>
  </property>
</Properties>
</file>