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8" r:id="rId2"/>
    <p:sldId id="257" r:id="rId3"/>
    <p:sldId id="258" r:id="rId4"/>
    <p:sldId id="259" r:id="rId5"/>
    <p:sldId id="260" r:id="rId6"/>
    <p:sldId id="261" r:id="rId7"/>
    <p:sldId id="262" r:id="rId8"/>
    <p:sldId id="263" r:id="rId9"/>
    <p:sldId id="264" r:id="rId10"/>
    <p:sldId id="265" r:id="rId11"/>
    <p:sldId id="267" r:id="rId12"/>
    <p:sldId id="269" r:id="rId13"/>
    <p:sldId id="279" r:id="rId14"/>
    <p:sldId id="266" r:id="rId15"/>
    <p:sldId id="280" r:id="rId16"/>
    <p:sldId id="281" r:id="rId17"/>
    <p:sldId id="282" r:id="rId18"/>
    <p:sldId id="283" r:id="rId19"/>
    <p:sldId id="285" r:id="rId20"/>
    <p:sldId id="286"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85" d="100"/>
          <a:sy n="85" d="100"/>
        </p:scale>
        <p:origin x="-283"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72E31B2-A158-4392-A153-C78300A7BE3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 xmlns:a16="http://schemas.microsoft.com/office/drawing/2014/main" id="{95402079-90A5-4C2E-8691-754F6E026BB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 xmlns:a16="http://schemas.microsoft.com/office/drawing/2014/main" id="{B3D85710-1EC6-4E91-A046-B37D7CFF3DBA}"/>
              </a:ext>
            </a:extLst>
          </p:cNvPr>
          <p:cNvSpPr>
            <a:spLocks noGrp="1"/>
          </p:cNvSpPr>
          <p:nvPr>
            <p:ph type="dt" sz="half" idx="10"/>
          </p:nvPr>
        </p:nvSpPr>
        <p:spPr/>
        <p:txBody>
          <a:bodyPr/>
          <a:lstStyle/>
          <a:p>
            <a:fld id="{07BC11FA-1896-4D35-924F-A0A250F214B4}" type="datetimeFigureOut">
              <a:rPr lang="en-US" smtClean="0"/>
              <a:t>3/16/2020</a:t>
            </a:fld>
            <a:endParaRPr lang="en-US"/>
          </a:p>
        </p:txBody>
      </p:sp>
      <p:sp>
        <p:nvSpPr>
          <p:cNvPr id="5" name="Footer Placeholder 4">
            <a:extLst>
              <a:ext uri="{FF2B5EF4-FFF2-40B4-BE49-F238E27FC236}">
                <a16:creationId xmlns="" xmlns:a16="http://schemas.microsoft.com/office/drawing/2014/main" id="{D86D362D-EC10-48EF-BA42-FF74F8D3BC2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4AC3B0AE-A07A-4356-A487-31EF4222F558}"/>
              </a:ext>
            </a:extLst>
          </p:cNvPr>
          <p:cNvSpPr>
            <a:spLocks noGrp="1"/>
          </p:cNvSpPr>
          <p:nvPr>
            <p:ph type="sldNum" sz="quarter" idx="12"/>
          </p:nvPr>
        </p:nvSpPr>
        <p:spPr/>
        <p:txBody>
          <a:bodyPr/>
          <a:lstStyle/>
          <a:p>
            <a:fld id="{6E13B5E8-052E-4BE0-BF6A-0715664CB6C6}" type="slidenum">
              <a:rPr lang="en-US" smtClean="0"/>
              <a:t>‹#›</a:t>
            </a:fld>
            <a:endParaRPr lang="en-US"/>
          </a:p>
        </p:txBody>
      </p:sp>
    </p:spTree>
    <p:extLst>
      <p:ext uri="{BB962C8B-B14F-4D97-AF65-F5344CB8AC3E}">
        <p14:creationId xmlns:p14="http://schemas.microsoft.com/office/powerpoint/2010/main" val="38203956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A3F0063-2109-48DE-84EB-8159E5385FA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 xmlns:a16="http://schemas.microsoft.com/office/drawing/2014/main" id="{50A4194A-C85A-4D4C-BD6B-ACAC0A919D6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CC74749D-37BF-4993-8DEA-8711E48CC5B6}"/>
              </a:ext>
            </a:extLst>
          </p:cNvPr>
          <p:cNvSpPr>
            <a:spLocks noGrp="1"/>
          </p:cNvSpPr>
          <p:nvPr>
            <p:ph type="dt" sz="half" idx="10"/>
          </p:nvPr>
        </p:nvSpPr>
        <p:spPr/>
        <p:txBody>
          <a:bodyPr/>
          <a:lstStyle/>
          <a:p>
            <a:fld id="{07BC11FA-1896-4D35-924F-A0A250F214B4}" type="datetimeFigureOut">
              <a:rPr lang="en-US" smtClean="0"/>
              <a:t>3/16/2020</a:t>
            </a:fld>
            <a:endParaRPr lang="en-US"/>
          </a:p>
        </p:txBody>
      </p:sp>
      <p:sp>
        <p:nvSpPr>
          <p:cNvPr id="5" name="Footer Placeholder 4">
            <a:extLst>
              <a:ext uri="{FF2B5EF4-FFF2-40B4-BE49-F238E27FC236}">
                <a16:creationId xmlns="" xmlns:a16="http://schemas.microsoft.com/office/drawing/2014/main" id="{C5201910-10BA-4B57-A112-017E1F7CE99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7585C4E5-4C90-44E3-B9CF-A0A78D0E88D7}"/>
              </a:ext>
            </a:extLst>
          </p:cNvPr>
          <p:cNvSpPr>
            <a:spLocks noGrp="1"/>
          </p:cNvSpPr>
          <p:nvPr>
            <p:ph type="sldNum" sz="quarter" idx="12"/>
          </p:nvPr>
        </p:nvSpPr>
        <p:spPr/>
        <p:txBody>
          <a:bodyPr/>
          <a:lstStyle/>
          <a:p>
            <a:fld id="{6E13B5E8-052E-4BE0-BF6A-0715664CB6C6}" type="slidenum">
              <a:rPr lang="en-US" smtClean="0"/>
              <a:t>‹#›</a:t>
            </a:fld>
            <a:endParaRPr lang="en-US"/>
          </a:p>
        </p:txBody>
      </p:sp>
    </p:spTree>
    <p:extLst>
      <p:ext uri="{BB962C8B-B14F-4D97-AF65-F5344CB8AC3E}">
        <p14:creationId xmlns:p14="http://schemas.microsoft.com/office/powerpoint/2010/main" val="42770563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61F368C3-6D4A-418B-8E10-042381AA672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 xmlns:a16="http://schemas.microsoft.com/office/drawing/2014/main" id="{940175CE-2AD3-4937-967F-ACB556BB21A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33360FCC-E323-4837-9FEF-25E859B1F461}"/>
              </a:ext>
            </a:extLst>
          </p:cNvPr>
          <p:cNvSpPr>
            <a:spLocks noGrp="1"/>
          </p:cNvSpPr>
          <p:nvPr>
            <p:ph type="dt" sz="half" idx="10"/>
          </p:nvPr>
        </p:nvSpPr>
        <p:spPr/>
        <p:txBody>
          <a:bodyPr/>
          <a:lstStyle/>
          <a:p>
            <a:fld id="{07BC11FA-1896-4D35-924F-A0A250F214B4}" type="datetimeFigureOut">
              <a:rPr lang="en-US" smtClean="0"/>
              <a:t>3/16/2020</a:t>
            </a:fld>
            <a:endParaRPr lang="en-US"/>
          </a:p>
        </p:txBody>
      </p:sp>
      <p:sp>
        <p:nvSpPr>
          <p:cNvPr id="5" name="Footer Placeholder 4">
            <a:extLst>
              <a:ext uri="{FF2B5EF4-FFF2-40B4-BE49-F238E27FC236}">
                <a16:creationId xmlns="" xmlns:a16="http://schemas.microsoft.com/office/drawing/2014/main" id="{0754DAD1-6C65-441A-85E4-52B33939653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A5F3B21D-C18C-4912-8C70-7EB73A08B133}"/>
              </a:ext>
            </a:extLst>
          </p:cNvPr>
          <p:cNvSpPr>
            <a:spLocks noGrp="1"/>
          </p:cNvSpPr>
          <p:nvPr>
            <p:ph type="sldNum" sz="quarter" idx="12"/>
          </p:nvPr>
        </p:nvSpPr>
        <p:spPr/>
        <p:txBody>
          <a:bodyPr/>
          <a:lstStyle/>
          <a:p>
            <a:fld id="{6E13B5E8-052E-4BE0-BF6A-0715664CB6C6}" type="slidenum">
              <a:rPr lang="en-US" smtClean="0"/>
              <a:t>‹#›</a:t>
            </a:fld>
            <a:endParaRPr lang="en-US"/>
          </a:p>
        </p:txBody>
      </p:sp>
    </p:spTree>
    <p:extLst>
      <p:ext uri="{BB962C8B-B14F-4D97-AF65-F5344CB8AC3E}">
        <p14:creationId xmlns:p14="http://schemas.microsoft.com/office/powerpoint/2010/main" val="8788617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B259CCD-4936-447A-9656-5AF9B52CD88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3EFBA598-DEBC-4F14-9F35-012956DBAA6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239A3E5B-54AB-4495-ADD5-296EF51B2C7D}"/>
              </a:ext>
            </a:extLst>
          </p:cNvPr>
          <p:cNvSpPr>
            <a:spLocks noGrp="1"/>
          </p:cNvSpPr>
          <p:nvPr>
            <p:ph type="dt" sz="half" idx="10"/>
          </p:nvPr>
        </p:nvSpPr>
        <p:spPr/>
        <p:txBody>
          <a:bodyPr/>
          <a:lstStyle/>
          <a:p>
            <a:fld id="{07BC11FA-1896-4D35-924F-A0A250F214B4}" type="datetimeFigureOut">
              <a:rPr lang="en-US" smtClean="0"/>
              <a:t>3/16/2020</a:t>
            </a:fld>
            <a:endParaRPr lang="en-US"/>
          </a:p>
        </p:txBody>
      </p:sp>
      <p:sp>
        <p:nvSpPr>
          <p:cNvPr id="5" name="Footer Placeholder 4">
            <a:extLst>
              <a:ext uri="{FF2B5EF4-FFF2-40B4-BE49-F238E27FC236}">
                <a16:creationId xmlns="" xmlns:a16="http://schemas.microsoft.com/office/drawing/2014/main" id="{B1E933F3-7E6C-418B-B62D-441A7A47267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AFC8DCB6-9A74-472A-A639-4478B82A17FC}"/>
              </a:ext>
            </a:extLst>
          </p:cNvPr>
          <p:cNvSpPr>
            <a:spLocks noGrp="1"/>
          </p:cNvSpPr>
          <p:nvPr>
            <p:ph type="sldNum" sz="quarter" idx="12"/>
          </p:nvPr>
        </p:nvSpPr>
        <p:spPr/>
        <p:txBody>
          <a:bodyPr/>
          <a:lstStyle/>
          <a:p>
            <a:fld id="{6E13B5E8-052E-4BE0-BF6A-0715664CB6C6}" type="slidenum">
              <a:rPr lang="en-US" smtClean="0"/>
              <a:t>‹#›</a:t>
            </a:fld>
            <a:endParaRPr lang="en-US"/>
          </a:p>
        </p:txBody>
      </p:sp>
    </p:spTree>
    <p:extLst>
      <p:ext uri="{BB962C8B-B14F-4D97-AF65-F5344CB8AC3E}">
        <p14:creationId xmlns:p14="http://schemas.microsoft.com/office/powerpoint/2010/main" val="1785684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C154EF3-9E01-499E-8425-161D7C216DD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 xmlns:a16="http://schemas.microsoft.com/office/drawing/2014/main" id="{1E941F83-3C88-4939-8717-82B10BC2D6E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 xmlns:a16="http://schemas.microsoft.com/office/drawing/2014/main" id="{3442F0CA-6F52-4D83-B7EE-BD6B712EFD2D}"/>
              </a:ext>
            </a:extLst>
          </p:cNvPr>
          <p:cNvSpPr>
            <a:spLocks noGrp="1"/>
          </p:cNvSpPr>
          <p:nvPr>
            <p:ph type="dt" sz="half" idx="10"/>
          </p:nvPr>
        </p:nvSpPr>
        <p:spPr/>
        <p:txBody>
          <a:bodyPr/>
          <a:lstStyle/>
          <a:p>
            <a:fld id="{07BC11FA-1896-4D35-924F-A0A250F214B4}" type="datetimeFigureOut">
              <a:rPr lang="en-US" smtClean="0"/>
              <a:t>3/16/2020</a:t>
            </a:fld>
            <a:endParaRPr lang="en-US"/>
          </a:p>
        </p:txBody>
      </p:sp>
      <p:sp>
        <p:nvSpPr>
          <p:cNvPr id="5" name="Footer Placeholder 4">
            <a:extLst>
              <a:ext uri="{FF2B5EF4-FFF2-40B4-BE49-F238E27FC236}">
                <a16:creationId xmlns="" xmlns:a16="http://schemas.microsoft.com/office/drawing/2014/main" id="{4B40E164-3B06-4376-AAEB-585E0B0B260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D1162518-90B1-4C45-A28E-8A3DE6E1E190}"/>
              </a:ext>
            </a:extLst>
          </p:cNvPr>
          <p:cNvSpPr>
            <a:spLocks noGrp="1"/>
          </p:cNvSpPr>
          <p:nvPr>
            <p:ph type="sldNum" sz="quarter" idx="12"/>
          </p:nvPr>
        </p:nvSpPr>
        <p:spPr/>
        <p:txBody>
          <a:bodyPr/>
          <a:lstStyle/>
          <a:p>
            <a:fld id="{6E13B5E8-052E-4BE0-BF6A-0715664CB6C6}" type="slidenum">
              <a:rPr lang="en-US" smtClean="0"/>
              <a:t>‹#›</a:t>
            </a:fld>
            <a:endParaRPr lang="en-US"/>
          </a:p>
        </p:txBody>
      </p:sp>
    </p:spTree>
    <p:extLst>
      <p:ext uri="{BB962C8B-B14F-4D97-AF65-F5344CB8AC3E}">
        <p14:creationId xmlns:p14="http://schemas.microsoft.com/office/powerpoint/2010/main" val="36512684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57AFB79-9AD4-4F16-BF36-A54EEE6539E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18344987-2255-4D46-9EBE-365B15BE280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 xmlns:a16="http://schemas.microsoft.com/office/drawing/2014/main" id="{873D7A26-244E-4810-9925-B80F6E0D8A3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 xmlns:a16="http://schemas.microsoft.com/office/drawing/2014/main" id="{4E657A26-D80F-45C3-A449-9B8EEB01381C}"/>
              </a:ext>
            </a:extLst>
          </p:cNvPr>
          <p:cNvSpPr>
            <a:spLocks noGrp="1"/>
          </p:cNvSpPr>
          <p:nvPr>
            <p:ph type="dt" sz="half" idx="10"/>
          </p:nvPr>
        </p:nvSpPr>
        <p:spPr/>
        <p:txBody>
          <a:bodyPr/>
          <a:lstStyle/>
          <a:p>
            <a:fld id="{07BC11FA-1896-4D35-924F-A0A250F214B4}" type="datetimeFigureOut">
              <a:rPr lang="en-US" smtClean="0"/>
              <a:t>3/16/2020</a:t>
            </a:fld>
            <a:endParaRPr lang="en-US"/>
          </a:p>
        </p:txBody>
      </p:sp>
      <p:sp>
        <p:nvSpPr>
          <p:cNvPr id="6" name="Footer Placeholder 5">
            <a:extLst>
              <a:ext uri="{FF2B5EF4-FFF2-40B4-BE49-F238E27FC236}">
                <a16:creationId xmlns="" xmlns:a16="http://schemas.microsoft.com/office/drawing/2014/main" id="{AE2DF4FD-33B1-4BBB-92E8-BFF14BA54CF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EB547133-ED2C-4B97-A881-1D52AAE063E9}"/>
              </a:ext>
            </a:extLst>
          </p:cNvPr>
          <p:cNvSpPr>
            <a:spLocks noGrp="1"/>
          </p:cNvSpPr>
          <p:nvPr>
            <p:ph type="sldNum" sz="quarter" idx="12"/>
          </p:nvPr>
        </p:nvSpPr>
        <p:spPr/>
        <p:txBody>
          <a:bodyPr/>
          <a:lstStyle/>
          <a:p>
            <a:fld id="{6E13B5E8-052E-4BE0-BF6A-0715664CB6C6}" type="slidenum">
              <a:rPr lang="en-US" smtClean="0"/>
              <a:t>‹#›</a:t>
            </a:fld>
            <a:endParaRPr lang="en-US"/>
          </a:p>
        </p:txBody>
      </p:sp>
    </p:spTree>
    <p:extLst>
      <p:ext uri="{BB962C8B-B14F-4D97-AF65-F5344CB8AC3E}">
        <p14:creationId xmlns:p14="http://schemas.microsoft.com/office/powerpoint/2010/main" val="33024066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94E6C74-9D6A-4B1D-A51D-A657CC27E32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 xmlns:a16="http://schemas.microsoft.com/office/drawing/2014/main" id="{4BB2C561-E0C4-4ABF-8F37-D5A668AA5F9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 xmlns:a16="http://schemas.microsoft.com/office/drawing/2014/main" id="{CB1B9185-EC7D-4984-A050-64838D9FDE2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 xmlns:a16="http://schemas.microsoft.com/office/drawing/2014/main" id="{D2BE78DF-DAE7-461C-8995-44E1EB30095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 xmlns:a16="http://schemas.microsoft.com/office/drawing/2014/main" id="{340B481D-A2D3-41AF-AA15-019EC0F5672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 xmlns:a16="http://schemas.microsoft.com/office/drawing/2014/main" id="{88686402-DF17-4E18-84FC-45C3E732B0A9}"/>
              </a:ext>
            </a:extLst>
          </p:cNvPr>
          <p:cNvSpPr>
            <a:spLocks noGrp="1"/>
          </p:cNvSpPr>
          <p:nvPr>
            <p:ph type="dt" sz="half" idx="10"/>
          </p:nvPr>
        </p:nvSpPr>
        <p:spPr/>
        <p:txBody>
          <a:bodyPr/>
          <a:lstStyle/>
          <a:p>
            <a:fld id="{07BC11FA-1896-4D35-924F-A0A250F214B4}" type="datetimeFigureOut">
              <a:rPr lang="en-US" smtClean="0"/>
              <a:t>3/16/2020</a:t>
            </a:fld>
            <a:endParaRPr lang="en-US"/>
          </a:p>
        </p:txBody>
      </p:sp>
      <p:sp>
        <p:nvSpPr>
          <p:cNvPr id="8" name="Footer Placeholder 7">
            <a:extLst>
              <a:ext uri="{FF2B5EF4-FFF2-40B4-BE49-F238E27FC236}">
                <a16:creationId xmlns="" xmlns:a16="http://schemas.microsoft.com/office/drawing/2014/main" id="{661FB15C-C85C-4DD8-A080-79FE2C404F3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 xmlns:a16="http://schemas.microsoft.com/office/drawing/2014/main" id="{83103689-B2BD-49D9-B608-550538C43A48}"/>
              </a:ext>
            </a:extLst>
          </p:cNvPr>
          <p:cNvSpPr>
            <a:spLocks noGrp="1"/>
          </p:cNvSpPr>
          <p:nvPr>
            <p:ph type="sldNum" sz="quarter" idx="12"/>
          </p:nvPr>
        </p:nvSpPr>
        <p:spPr/>
        <p:txBody>
          <a:bodyPr/>
          <a:lstStyle/>
          <a:p>
            <a:fld id="{6E13B5E8-052E-4BE0-BF6A-0715664CB6C6}" type="slidenum">
              <a:rPr lang="en-US" smtClean="0"/>
              <a:t>‹#›</a:t>
            </a:fld>
            <a:endParaRPr lang="en-US"/>
          </a:p>
        </p:txBody>
      </p:sp>
    </p:spTree>
    <p:extLst>
      <p:ext uri="{BB962C8B-B14F-4D97-AF65-F5344CB8AC3E}">
        <p14:creationId xmlns:p14="http://schemas.microsoft.com/office/powerpoint/2010/main" val="30824401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E47A0C2-BDC6-40FB-8A08-8EE5A6114E8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 xmlns:a16="http://schemas.microsoft.com/office/drawing/2014/main" id="{02194CFE-B9F9-4AD9-8F92-44AF0C718D70}"/>
              </a:ext>
            </a:extLst>
          </p:cNvPr>
          <p:cNvSpPr>
            <a:spLocks noGrp="1"/>
          </p:cNvSpPr>
          <p:nvPr>
            <p:ph type="dt" sz="half" idx="10"/>
          </p:nvPr>
        </p:nvSpPr>
        <p:spPr/>
        <p:txBody>
          <a:bodyPr/>
          <a:lstStyle/>
          <a:p>
            <a:fld id="{07BC11FA-1896-4D35-924F-A0A250F214B4}" type="datetimeFigureOut">
              <a:rPr lang="en-US" smtClean="0"/>
              <a:t>3/16/2020</a:t>
            </a:fld>
            <a:endParaRPr lang="en-US"/>
          </a:p>
        </p:txBody>
      </p:sp>
      <p:sp>
        <p:nvSpPr>
          <p:cNvPr id="4" name="Footer Placeholder 3">
            <a:extLst>
              <a:ext uri="{FF2B5EF4-FFF2-40B4-BE49-F238E27FC236}">
                <a16:creationId xmlns="" xmlns:a16="http://schemas.microsoft.com/office/drawing/2014/main" id="{4A938643-A2FB-4110-BCF4-831D057F198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 xmlns:a16="http://schemas.microsoft.com/office/drawing/2014/main" id="{EC2498EA-7486-41AB-8415-FD66DA4A1766}"/>
              </a:ext>
            </a:extLst>
          </p:cNvPr>
          <p:cNvSpPr>
            <a:spLocks noGrp="1"/>
          </p:cNvSpPr>
          <p:nvPr>
            <p:ph type="sldNum" sz="quarter" idx="12"/>
          </p:nvPr>
        </p:nvSpPr>
        <p:spPr/>
        <p:txBody>
          <a:bodyPr/>
          <a:lstStyle/>
          <a:p>
            <a:fld id="{6E13B5E8-052E-4BE0-BF6A-0715664CB6C6}" type="slidenum">
              <a:rPr lang="en-US" smtClean="0"/>
              <a:t>‹#›</a:t>
            </a:fld>
            <a:endParaRPr lang="en-US"/>
          </a:p>
        </p:txBody>
      </p:sp>
    </p:spTree>
    <p:extLst>
      <p:ext uri="{BB962C8B-B14F-4D97-AF65-F5344CB8AC3E}">
        <p14:creationId xmlns:p14="http://schemas.microsoft.com/office/powerpoint/2010/main" val="16222511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D7975E40-422B-4B21-972F-D306D2F4D204}"/>
              </a:ext>
            </a:extLst>
          </p:cNvPr>
          <p:cNvSpPr>
            <a:spLocks noGrp="1"/>
          </p:cNvSpPr>
          <p:nvPr>
            <p:ph type="dt" sz="half" idx="10"/>
          </p:nvPr>
        </p:nvSpPr>
        <p:spPr/>
        <p:txBody>
          <a:bodyPr/>
          <a:lstStyle/>
          <a:p>
            <a:fld id="{07BC11FA-1896-4D35-924F-A0A250F214B4}" type="datetimeFigureOut">
              <a:rPr lang="en-US" smtClean="0"/>
              <a:t>3/16/2020</a:t>
            </a:fld>
            <a:endParaRPr lang="en-US"/>
          </a:p>
        </p:txBody>
      </p:sp>
      <p:sp>
        <p:nvSpPr>
          <p:cNvPr id="3" name="Footer Placeholder 2">
            <a:extLst>
              <a:ext uri="{FF2B5EF4-FFF2-40B4-BE49-F238E27FC236}">
                <a16:creationId xmlns="" xmlns:a16="http://schemas.microsoft.com/office/drawing/2014/main" id="{09B74967-DF1D-43EC-BD07-BBA4F063D5B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 xmlns:a16="http://schemas.microsoft.com/office/drawing/2014/main" id="{E54E686D-C252-48CE-82DE-CC86D01AB241}"/>
              </a:ext>
            </a:extLst>
          </p:cNvPr>
          <p:cNvSpPr>
            <a:spLocks noGrp="1"/>
          </p:cNvSpPr>
          <p:nvPr>
            <p:ph type="sldNum" sz="quarter" idx="12"/>
          </p:nvPr>
        </p:nvSpPr>
        <p:spPr/>
        <p:txBody>
          <a:bodyPr/>
          <a:lstStyle/>
          <a:p>
            <a:fld id="{6E13B5E8-052E-4BE0-BF6A-0715664CB6C6}" type="slidenum">
              <a:rPr lang="en-US" smtClean="0"/>
              <a:t>‹#›</a:t>
            </a:fld>
            <a:endParaRPr lang="en-US"/>
          </a:p>
        </p:txBody>
      </p:sp>
    </p:spTree>
    <p:extLst>
      <p:ext uri="{BB962C8B-B14F-4D97-AF65-F5344CB8AC3E}">
        <p14:creationId xmlns:p14="http://schemas.microsoft.com/office/powerpoint/2010/main" val="15075357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31684BE-3E01-495F-980A-3AC513D0351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 xmlns:a16="http://schemas.microsoft.com/office/drawing/2014/main" id="{604381D3-5458-45CA-8A48-2D0DEAE22D0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 xmlns:a16="http://schemas.microsoft.com/office/drawing/2014/main" id="{3B841470-1080-4972-8B1D-1A2FD015699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1A64C28A-3A69-4F7B-B834-649689129F6A}"/>
              </a:ext>
            </a:extLst>
          </p:cNvPr>
          <p:cNvSpPr>
            <a:spLocks noGrp="1"/>
          </p:cNvSpPr>
          <p:nvPr>
            <p:ph type="dt" sz="half" idx="10"/>
          </p:nvPr>
        </p:nvSpPr>
        <p:spPr/>
        <p:txBody>
          <a:bodyPr/>
          <a:lstStyle/>
          <a:p>
            <a:fld id="{07BC11FA-1896-4D35-924F-A0A250F214B4}" type="datetimeFigureOut">
              <a:rPr lang="en-US" smtClean="0"/>
              <a:t>3/16/2020</a:t>
            </a:fld>
            <a:endParaRPr lang="en-US"/>
          </a:p>
        </p:txBody>
      </p:sp>
      <p:sp>
        <p:nvSpPr>
          <p:cNvPr id="6" name="Footer Placeholder 5">
            <a:extLst>
              <a:ext uri="{FF2B5EF4-FFF2-40B4-BE49-F238E27FC236}">
                <a16:creationId xmlns="" xmlns:a16="http://schemas.microsoft.com/office/drawing/2014/main" id="{D7A00D52-CABF-430A-BC5B-8E63F3F9DEF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9299C655-CE30-4636-87FC-DE292D7CE86A}"/>
              </a:ext>
            </a:extLst>
          </p:cNvPr>
          <p:cNvSpPr>
            <a:spLocks noGrp="1"/>
          </p:cNvSpPr>
          <p:nvPr>
            <p:ph type="sldNum" sz="quarter" idx="12"/>
          </p:nvPr>
        </p:nvSpPr>
        <p:spPr/>
        <p:txBody>
          <a:bodyPr/>
          <a:lstStyle/>
          <a:p>
            <a:fld id="{6E13B5E8-052E-4BE0-BF6A-0715664CB6C6}" type="slidenum">
              <a:rPr lang="en-US" smtClean="0"/>
              <a:t>‹#›</a:t>
            </a:fld>
            <a:endParaRPr lang="en-US"/>
          </a:p>
        </p:txBody>
      </p:sp>
    </p:spTree>
    <p:extLst>
      <p:ext uri="{BB962C8B-B14F-4D97-AF65-F5344CB8AC3E}">
        <p14:creationId xmlns:p14="http://schemas.microsoft.com/office/powerpoint/2010/main" val="29441688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44B4614-C6E9-4943-A014-3E6CD931F2E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 xmlns:a16="http://schemas.microsoft.com/office/drawing/2014/main" id="{D7B5752C-EFF0-4840-9C79-D746CB3467F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 xmlns:a16="http://schemas.microsoft.com/office/drawing/2014/main" id="{212BF190-5AC9-400A-AA9E-05A32FF643E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010CF674-E4FA-439E-94AE-B64B51289AA2}"/>
              </a:ext>
            </a:extLst>
          </p:cNvPr>
          <p:cNvSpPr>
            <a:spLocks noGrp="1"/>
          </p:cNvSpPr>
          <p:nvPr>
            <p:ph type="dt" sz="half" idx="10"/>
          </p:nvPr>
        </p:nvSpPr>
        <p:spPr/>
        <p:txBody>
          <a:bodyPr/>
          <a:lstStyle/>
          <a:p>
            <a:fld id="{07BC11FA-1896-4D35-924F-A0A250F214B4}" type="datetimeFigureOut">
              <a:rPr lang="en-US" smtClean="0"/>
              <a:t>3/16/2020</a:t>
            </a:fld>
            <a:endParaRPr lang="en-US"/>
          </a:p>
        </p:txBody>
      </p:sp>
      <p:sp>
        <p:nvSpPr>
          <p:cNvPr id="6" name="Footer Placeholder 5">
            <a:extLst>
              <a:ext uri="{FF2B5EF4-FFF2-40B4-BE49-F238E27FC236}">
                <a16:creationId xmlns="" xmlns:a16="http://schemas.microsoft.com/office/drawing/2014/main" id="{CDFEE84B-7EF7-438D-8A4C-5CE15C6E1CE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8643DF61-9030-4623-A891-D5D87BD945BC}"/>
              </a:ext>
            </a:extLst>
          </p:cNvPr>
          <p:cNvSpPr>
            <a:spLocks noGrp="1"/>
          </p:cNvSpPr>
          <p:nvPr>
            <p:ph type="sldNum" sz="quarter" idx="12"/>
          </p:nvPr>
        </p:nvSpPr>
        <p:spPr/>
        <p:txBody>
          <a:bodyPr/>
          <a:lstStyle/>
          <a:p>
            <a:fld id="{6E13B5E8-052E-4BE0-BF6A-0715664CB6C6}" type="slidenum">
              <a:rPr lang="en-US" smtClean="0"/>
              <a:t>‹#›</a:t>
            </a:fld>
            <a:endParaRPr lang="en-US"/>
          </a:p>
        </p:txBody>
      </p:sp>
    </p:spTree>
    <p:extLst>
      <p:ext uri="{BB962C8B-B14F-4D97-AF65-F5344CB8AC3E}">
        <p14:creationId xmlns:p14="http://schemas.microsoft.com/office/powerpoint/2010/main" val="23060956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13AEB1F4-C60D-42F0-A175-C5E4365F477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 xmlns:a16="http://schemas.microsoft.com/office/drawing/2014/main" id="{5688934D-988A-4309-ADFE-6A248CCFD90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0C77CA19-16F9-452F-9231-D6B098F64B7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BC11FA-1896-4D35-924F-A0A250F214B4}" type="datetimeFigureOut">
              <a:rPr lang="en-US" smtClean="0"/>
              <a:t>3/16/2020</a:t>
            </a:fld>
            <a:endParaRPr lang="en-US"/>
          </a:p>
        </p:txBody>
      </p:sp>
      <p:sp>
        <p:nvSpPr>
          <p:cNvPr id="5" name="Footer Placeholder 4">
            <a:extLst>
              <a:ext uri="{FF2B5EF4-FFF2-40B4-BE49-F238E27FC236}">
                <a16:creationId xmlns="" xmlns:a16="http://schemas.microsoft.com/office/drawing/2014/main" id="{5D34F520-BF61-4CDC-896A-E9C274F7E94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 xmlns:a16="http://schemas.microsoft.com/office/drawing/2014/main" id="{B5EE1438-745D-4984-8677-4BEC536C262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13B5E8-052E-4BE0-BF6A-0715664CB6C6}" type="slidenum">
              <a:rPr lang="en-US" smtClean="0"/>
              <a:t>‹#›</a:t>
            </a:fld>
            <a:endParaRPr lang="en-US"/>
          </a:p>
        </p:txBody>
      </p:sp>
    </p:spTree>
    <p:extLst>
      <p:ext uri="{BB962C8B-B14F-4D97-AF65-F5344CB8AC3E}">
        <p14:creationId xmlns:p14="http://schemas.microsoft.com/office/powerpoint/2010/main" val="24280138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7D41679-7F92-42C6-84C0-71F745CDB8B0}"/>
              </a:ext>
            </a:extLst>
          </p:cNvPr>
          <p:cNvSpPr>
            <a:spLocks noGrp="1"/>
          </p:cNvSpPr>
          <p:nvPr>
            <p:ph type="ctrTitle"/>
          </p:nvPr>
        </p:nvSpPr>
        <p:spPr>
          <a:xfrm>
            <a:off x="6234324" y="930729"/>
            <a:ext cx="5314542" cy="2628900"/>
          </a:xfrm>
        </p:spPr>
        <p:txBody>
          <a:bodyPr vert="horz" lIns="91440" tIns="45720" rIns="91440" bIns="45720" rtlCol="0" anchor="ctr">
            <a:normAutofit/>
          </a:bodyPr>
          <a:lstStyle/>
          <a:p>
            <a:pPr algn="l"/>
            <a:r>
              <a:rPr lang="en-US" sz="4400" b="1" dirty="0"/>
              <a:t>Residual Designation Authority Litigation Update </a:t>
            </a:r>
          </a:p>
        </p:txBody>
      </p:sp>
      <p:sp>
        <p:nvSpPr>
          <p:cNvPr id="3" name="Subtitle 2">
            <a:extLst>
              <a:ext uri="{FF2B5EF4-FFF2-40B4-BE49-F238E27FC236}">
                <a16:creationId xmlns="" xmlns:a16="http://schemas.microsoft.com/office/drawing/2014/main" id="{3349A934-1354-417C-BA39-7A542F7759CC}"/>
              </a:ext>
            </a:extLst>
          </p:cNvPr>
          <p:cNvSpPr>
            <a:spLocks noGrp="1"/>
          </p:cNvSpPr>
          <p:nvPr>
            <p:ph type="subTitle" idx="1"/>
          </p:nvPr>
        </p:nvSpPr>
        <p:spPr>
          <a:xfrm>
            <a:off x="6234330" y="3886200"/>
            <a:ext cx="5314542" cy="1768738"/>
          </a:xfrm>
        </p:spPr>
        <p:txBody>
          <a:bodyPr vert="horz" lIns="91440" tIns="45720" rIns="91440" bIns="45720" rtlCol="0" anchor="t">
            <a:normAutofit/>
          </a:bodyPr>
          <a:lstStyle/>
          <a:p>
            <a:pPr indent="-228600" algn="l">
              <a:buFont typeface="Arial" panose="020B0604020202020204" pitchFamily="34" charset="0"/>
              <a:buChar char="•"/>
            </a:pPr>
            <a:endParaRPr lang="en-US" sz="1800" dirty="0"/>
          </a:p>
          <a:p>
            <a:pPr algn="l"/>
            <a:r>
              <a:rPr lang="en-US" sz="1800" dirty="0"/>
              <a:t>Robert G. Brown, Deputy Assistant Commissioner</a:t>
            </a:r>
          </a:p>
          <a:p>
            <a:pPr algn="l"/>
            <a:r>
              <a:rPr lang="en-US" sz="1800" dirty="0"/>
              <a:t>Bureau of Water Resources</a:t>
            </a:r>
          </a:p>
          <a:p>
            <a:pPr algn="l"/>
            <a:r>
              <a:rPr lang="en-US" sz="1800" dirty="0"/>
              <a:t>Massachusetts Dept. of Environmental Protection</a:t>
            </a:r>
          </a:p>
        </p:txBody>
      </p:sp>
      <p:pic>
        <p:nvPicPr>
          <p:cNvPr id="1026" name="Picture 2" descr="Association of Clean Water Administrators Homepage">
            <a:extLst>
              <a:ext uri="{FF2B5EF4-FFF2-40B4-BE49-F238E27FC236}">
                <a16:creationId xmlns="" xmlns:a16="http://schemas.microsoft.com/office/drawing/2014/main" id="{56790D4F-98A2-4B81-B1BE-A16330E8524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551" r="1214" b="-2"/>
          <a:stretch/>
        </p:blipFill>
        <p:spPr bwMode="auto">
          <a:xfrm>
            <a:off x="2" y="-2"/>
            <a:ext cx="5441859" cy="5654940"/>
          </a:xfrm>
          <a:custGeom>
            <a:avLst/>
            <a:gdLst>
              <a:gd name="connsiteX0" fmla="*/ 0 w 5441859"/>
              <a:gd name="connsiteY0" fmla="*/ 0 h 5654940"/>
              <a:gd name="connsiteX1" fmla="*/ 4400491 w 5441859"/>
              <a:gd name="connsiteY1" fmla="*/ 0 h 5654940"/>
              <a:gd name="connsiteX2" fmla="*/ 4484766 w 5441859"/>
              <a:gd name="connsiteY2" fmla="*/ 76595 h 5654940"/>
              <a:gd name="connsiteX3" fmla="*/ 5441859 w 5441859"/>
              <a:gd name="connsiteY3" fmla="*/ 2387221 h 5654940"/>
              <a:gd name="connsiteX4" fmla="*/ 2174140 w 5441859"/>
              <a:gd name="connsiteY4" fmla="*/ 5654940 h 5654940"/>
              <a:gd name="connsiteX5" fmla="*/ 156693 w 5441859"/>
              <a:gd name="connsiteY5" fmla="*/ 4957981 h 5654940"/>
              <a:gd name="connsiteX6" fmla="*/ 0 w 5441859"/>
              <a:gd name="connsiteY6" fmla="*/ 4820612 h 5654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41859" h="5654940">
                <a:moveTo>
                  <a:pt x="0" y="0"/>
                </a:moveTo>
                <a:lnTo>
                  <a:pt x="4400491" y="0"/>
                </a:lnTo>
                <a:lnTo>
                  <a:pt x="4484766" y="76595"/>
                </a:lnTo>
                <a:cubicBezTo>
                  <a:pt x="5076107" y="667936"/>
                  <a:pt x="5441859" y="1484866"/>
                  <a:pt x="5441859" y="2387221"/>
                </a:cubicBezTo>
                <a:cubicBezTo>
                  <a:pt x="5441859" y="4191932"/>
                  <a:pt x="3978851" y="5654940"/>
                  <a:pt x="2174140" y="5654940"/>
                </a:cubicBezTo>
                <a:cubicBezTo>
                  <a:pt x="1412778" y="5654940"/>
                  <a:pt x="712231" y="5394557"/>
                  <a:pt x="156693" y="4957981"/>
                </a:cubicBezTo>
                <a:lnTo>
                  <a:pt x="0" y="4820612"/>
                </a:ln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960276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8D70B121-56F4-4848-B38B-182089D909F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 xmlns:a16="http://schemas.microsoft.com/office/drawing/2014/main" id="{847E4E58-68C2-450C-86F3-35D92756AA20}"/>
              </a:ext>
            </a:extLst>
          </p:cNvPr>
          <p:cNvSpPr>
            <a:spLocks noGrp="1"/>
          </p:cNvSpPr>
          <p:nvPr>
            <p:ph type="title"/>
          </p:nvPr>
        </p:nvSpPr>
        <p:spPr>
          <a:xfrm>
            <a:off x="838200" y="963877"/>
            <a:ext cx="3494362" cy="4930246"/>
          </a:xfrm>
        </p:spPr>
        <p:txBody>
          <a:bodyPr>
            <a:normAutofit/>
          </a:bodyPr>
          <a:lstStyle/>
          <a:p>
            <a:pPr algn="r"/>
            <a:r>
              <a:rPr lang="en-US" b="1" i="1" dirty="0">
                <a:solidFill>
                  <a:schemeClr val="accent1"/>
                </a:solidFill>
              </a:rPr>
              <a:t>RDA UNDER THE PHASE I REGULATIONS</a:t>
            </a:r>
            <a:r>
              <a:rPr lang="en-US" dirty="0">
                <a:solidFill>
                  <a:schemeClr val="accent1"/>
                </a:solidFill>
              </a:rPr>
              <a:t/>
            </a:r>
            <a:br>
              <a:rPr lang="en-US" dirty="0">
                <a:solidFill>
                  <a:schemeClr val="accent1"/>
                </a:solidFill>
              </a:rPr>
            </a:br>
            <a:endParaRPr lang="en-US" dirty="0">
              <a:solidFill>
                <a:schemeClr val="accent1"/>
              </a:solidFill>
            </a:endParaRPr>
          </a:p>
        </p:txBody>
      </p:sp>
      <p:sp>
        <p:nvSpPr>
          <p:cNvPr id="3" name="Content Placeholder 2">
            <a:extLst>
              <a:ext uri="{FF2B5EF4-FFF2-40B4-BE49-F238E27FC236}">
                <a16:creationId xmlns="" xmlns:a16="http://schemas.microsoft.com/office/drawing/2014/main" id="{C1C3F953-CC30-47FA-92EA-AC92695CEA0D}"/>
              </a:ext>
            </a:extLst>
          </p:cNvPr>
          <p:cNvSpPr>
            <a:spLocks noGrp="1"/>
          </p:cNvSpPr>
          <p:nvPr>
            <p:ph idx="1"/>
          </p:nvPr>
        </p:nvSpPr>
        <p:spPr>
          <a:xfrm>
            <a:off x="4976031" y="963877"/>
            <a:ext cx="6377769" cy="4930246"/>
          </a:xfrm>
        </p:spPr>
        <p:txBody>
          <a:bodyPr anchor="ctr">
            <a:normAutofit/>
          </a:bodyPr>
          <a:lstStyle/>
          <a:p>
            <a:r>
              <a:rPr lang="en-US" sz="2400" dirty="0"/>
              <a:t>Procedures for Designation </a:t>
            </a:r>
          </a:p>
          <a:p>
            <a:pPr marL="457200" lvl="1" indent="0">
              <a:buNone/>
            </a:pPr>
            <a:r>
              <a:rPr lang="en-US" dirty="0"/>
              <a:t>Requires that whenever the permitting authority decides that an </a:t>
            </a:r>
            <a:r>
              <a:rPr lang="en-US" i="1" dirty="0">
                <a:solidFill>
                  <a:srgbClr val="FF0000"/>
                </a:solidFill>
              </a:rPr>
              <a:t>individual</a:t>
            </a:r>
            <a:r>
              <a:rPr lang="en-US" dirty="0"/>
              <a:t> permit is required, the permitting authority shall notify the discharger in writing that the discharge requires a permit and the reasons for the decision.  In addition, an application form is sent with the </a:t>
            </a:r>
            <a:r>
              <a:rPr lang="en-US" dirty="0" smtClean="0"/>
              <a:t>notice; provides a </a:t>
            </a:r>
            <a:r>
              <a:rPr lang="en-US" dirty="0"/>
              <a:t>60 day period from the date of notice for submitting a permit </a:t>
            </a:r>
            <a:r>
              <a:rPr lang="en-US" dirty="0" smtClean="0"/>
              <a:t>application</a:t>
            </a:r>
            <a:endParaRPr lang="en-US" dirty="0"/>
          </a:p>
          <a:p>
            <a:pPr marL="0" indent="0">
              <a:buNone/>
            </a:pPr>
            <a:r>
              <a:rPr lang="en-US" sz="2400" dirty="0"/>
              <a:t> </a:t>
            </a:r>
            <a:endParaRPr lang="en-US" sz="2400" dirty="0">
              <a:effectLst/>
            </a:endParaRPr>
          </a:p>
          <a:p>
            <a:endParaRPr lang="en-US" sz="2400" dirty="0"/>
          </a:p>
        </p:txBody>
      </p:sp>
      <p:cxnSp>
        <p:nvCxnSpPr>
          <p:cNvPr id="10" name="Straight Connector 9">
            <a:extLst>
              <a:ext uri="{FF2B5EF4-FFF2-40B4-BE49-F238E27FC236}">
                <a16:creationId xmlns="" xmlns:a16="http://schemas.microsoft.com/office/drawing/2014/main" id="{2D72A2C9-F3CA-4216-8BAD-FA4C970C3C4E}"/>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920482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8D70B121-56F4-4848-B38B-182089D909F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 xmlns:a16="http://schemas.microsoft.com/office/drawing/2014/main" id="{F9E5F342-BED1-421B-A525-06E2269CC9C6}"/>
              </a:ext>
            </a:extLst>
          </p:cNvPr>
          <p:cNvSpPr>
            <a:spLocks noGrp="1"/>
          </p:cNvSpPr>
          <p:nvPr>
            <p:ph type="title"/>
          </p:nvPr>
        </p:nvSpPr>
        <p:spPr>
          <a:xfrm>
            <a:off x="838200" y="963877"/>
            <a:ext cx="3494362" cy="4930246"/>
          </a:xfrm>
        </p:spPr>
        <p:txBody>
          <a:bodyPr>
            <a:normAutofit/>
          </a:bodyPr>
          <a:lstStyle/>
          <a:p>
            <a:pPr algn="r"/>
            <a:r>
              <a:rPr lang="en-US" b="1" i="1" dirty="0">
                <a:solidFill>
                  <a:schemeClr val="accent1"/>
                </a:solidFill>
              </a:rPr>
              <a:t>Pre-enforcement Review under the </a:t>
            </a:r>
            <a:r>
              <a:rPr lang="en-US" b="1" i="1" dirty="0" smtClean="0">
                <a:solidFill>
                  <a:schemeClr val="accent1"/>
                </a:solidFill>
              </a:rPr>
              <a:t>APA</a:t>
            </a:r>
            <a:endParaRPr lang="en-US" b="1" i="1" dirty="0">
              <a:solidFill>
                <a:schemeClr val="accent1"/>
              </a:solidFill>
            </a:endParaRPr>
          </a:p>
        </p:txBody>
      </p:sp>
      <p:sp>
        <p:nvSpPr>
          <p:cNvPr id="3" name="Content Placeholder 2">
            <a:extLst>
              <a:ext uri="{FF2B5EF4-FFF2-40B4-BE49-F238E27FC236}">
                <a16:creationId xmlns="" xmlns:a16="http://schemas.microsoft.com/office/drawing/2014/main" id="{69B7673D-A450-4EA4-A970-93F47405A245}"/>
              </a:ext>
            </a:extLst>
          </p:cNvPr>
          <p:cNvSpPr>
            <a:spLocks noGrp="1"/>
          </p:cNvSpPr>
          <p:nvPr>
            <p:ph idx="1"/>
          </p:nvPr>
        </p:nvSpPr>
        <p:spPr>
          <a:xfrm>
            <a:off x="4976031" y="963877"/>
            <a:ext cx="6377769" cy="4930246"/>
          </a:xfrm>
        </p:spPr>
        <p:txBody>
          <a:bodyPr anchor="ctr">
            <a:normAutofit/>
          </a:bodyPr>
          <a:lstStyle/>
          <a:p>
            <a:r>
              <a:rPr lang="en-US" dirty="0" smtClean="0"/>
              <a:t>In </a:t>
            </a:r>
            <a:r>
              <a:rPr lang="en-US" dirty="0"/>
              <a:t>the 2012 </a:t>
            </a:r>
            <a:r>
              <a:rPr lang="en-US" i="1" dirty="0"/>
              <a:t>Sackett </a:t>
            </a:r>
            <a:r>
              <a:rPr lang="en-US" dirty="0"/>
              <a:t>decision, the Supreme Court held that an EPA </a:t>
            </a:r>
            <a:r>
              <a:rPr lang="en-US" i="1" dirty="0">
                <a:solidFill>
                  <a:srgbClr val="FF0000"/>
                </a:solidFill>
              </a:rPr>
              <a:t>administrative compliance order </a:t>
            </a:r>
            <a:r>
              <a:rPr lang="en-US" dirty="0"/>
              <a:t>issued under the CWA is “final” for purposes of APA judicial </a:t>
            </a:r>
            <a:r>
              <a:rPr lang="en-US" dirty="0" smtClean="0"/>
              <a:t>review</a:t>
            </a:r>
            <a:endParaRPr lang="en-US" sz="2400" dirty="0"/>
          </a:p>
        </p:txBody>
      </p:sp>
      <p:cxnSp>
        <p:nvCxnSpPr>
          <p:cNvPr id="10" name="Straight Connector 9">
            <a:extLst>
              <a:ext uri="{FF2B5EF4-FFF2-40B4-BE49-F238E27FC236}">
                <a16:creationId xmlns="" xmlns:a16="http://schemas.microsoft.com/office/drawing/2014/main" id="{2D72A2C9-F3CA-4216-8BAD-FA4C970C3C4E}"/>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016306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8D70B121-56F4-4848-B38B-182089D909F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 xmlns:a16="http://schemas.microsoft.com/office/drawing/2014/main" id="{F9E5F342-BED1-421B-A525-06E2269CC9C6}"/>
              </a:ext>
            </a:extLst>
          </p:cNvPr>
          <p:cNvSpPr>
            <a:spLocks noGrp="1"/>
          </p:cNvSpPr>
          <p:nvPr>
            <p:ph type="title"/>
          </p:nvPr>
        </p:nvSpPr>
        <p:spPr>
          <a:xfrm>
            <a:off x="838200" y="963877"/>
            <a:ext cx="3494362" cy="4930246"/>
          </a:xfrm>
        </p:spPr>
        <p:txBody>
          <a:bodyPr>
            <a:normAutofit/>
          </a:bodyPr>
          <a:lstStyle/>
          <a:p>
            <a:pPr algn="r"/>
            <a:r>
              <a:rPr lang="en-US" b="1" i="1" dirty="0">
                <a:solidFill>
                  <a:schemeClr val="accent1"/>
                </a:solidFill>
              </a:rPr>
              <a:t>Pre-enforcement Review under the </a:t>
            </a:r>
            <a:r>
              <a:rPr lang="en-US" b="1" i="1" dirty="0" smtClean="0">
                <a:solidFill>
                  <a:schemeClr val="accent1"/>
                </a:solidFill>
              </a:rPr>
              <a:t>APA</a:t>
            </a:r>
            <a:endParaRPr lang="en-US" b="1" i="1" dirty="0">
              <a:solidFill>
                <a:schemeClr val="accent1"/>
              </a:solidFill>
            </a:endParaRPr>
          </a:p>
        </p:txBody>
      </p:sp>
      <p:sp>
        <p:nvSpPr>
          <p:cNvPr id="3" name="Content Placeholder 2">
            <a:extLst>
              <a:ext uri="{FF2B5EF4-FFF2-40B4-BE49-F238E27FC236}">
                <a16:creationId xmlns="" xmlns:a16="http://schemas.microsoft.com/office/drawing/2014/main" id="{69B7673D-A450-4EA4-A970-93F47405A245}"/>
              </a:ext>
            </a:extLst>
          </p:cNvPr>
          <p:cNvSpPr>
            <a:spLocks noGrp="1"/>
          </p:cNvSpPr>
          <p:nvPr>
            <p:ph idx="1"/>
          </p:nvPr>
        </p:nvSpPr>
        <p:spPr>
          <a:xfrm>
            <a:off x="4976031" y="963877"/>
            <a:ext cx="6377769" cy="4930246"/>
          </a:xfrm>
        </p:spPr>
        <p:txBody>
          <a:bodyPr anchor="ctr">
            <a:normAutofit/>
          </a:bodyPr>
          <a:lstStyle/>
          <a:p>
            <a:r>
              <a:rPr lang="en-US" dirty="0"/>
              <a:t>In the 2016 </a:t>
            </a:r>
            <a:r>
              <a:rPr lang="en-US" i="1" dirty="0"/>
              <a:t>Hawkes </a:t>
            </a:r>
            <a:r>
              <a:rPr lang="en-US" dirty="0"/>
              <a:t>decision, the Supreme Court held that a party is entitled to judicial review of an </a:t>
            </a:r>
            <a:r>
              <a:rPr lang="en-US" i="1" dirty="0">
                <a:solidFill>
                  <a:srgbClr val="FF0000"/>
                </a:solidFill>
              </a:rPr>
              <a:t>approved jurisdictional determination</a:t>
            </a:r>
            <a:r>
              <a:rPr lang="en-US" dirty="0"/>
              <a:t> by the Corps</a:t>
            </a:r>
          </a:p>
          <a:p>
            <a:r>
              <a:rPr lang="en-US" dirty="0"/>
              <a:t>Prior to the decision, a majority of the U.S. Circuit Courts of Appeals held that a JD was not “final agency action” that could be challenged in court  </a:t>
            </a:r>
            <a:endParaRPr lang="en-US" sz="2400" dirty="0"/>
          </a:p>
        </p:txBody>
      </p:sp>
      <p:cxnSp>
        <p:nvCxnSpPr>
          <p:cNvPr id="10" name="Straight Connector 9">
            <a:extLst>
              <a:ext uri="{FF2B5EF4-FFF2-40B4-BE49-F238E27FC236}">
                <a16:creationId xmlns="" xmlns:a16="http://schemas.microsoft.com/office/drawing/2014/main" id="{2D72A2C9-F3CA-4216-8BAD-FA4C970C3C4E}"/>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585219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8D70B121-56F4-4848-B38B-182089D909F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 xmlns:a16="http://schemas.microsoft.com/office/drawing/2014/main" id="{F9E5F342-BED1-421B-A525-06E2269CC9C6}"/>
              </a:ext>
            </a:extLst>
          </p:cNvPr>
          <p:cNvSpPr>
            <a:spLocks noGrp="1"/>
          </p:cNvSpPr>
          <p:nvPr>
            <p:ph type="title"/>
          </p:nvPr>
        </p:nvSpPr>
        <p:spPr>
          <a:xfrm>
            <a:off x="838200" y="963877"/>
            <a:ext cx="3494362" cy="4930246"/>
          </a:xfrm>
        </p:spPr>
        <p:txBody>
          <a:bodyPr>
            <a:normAutofit/>
          </a:bodyPr>
          <a:lstStyle/>
          <a:p>
            <a:pPr algn="r"/>
            <a:r>
              <a:rPr lang="en-US" b="1" i="1" dirty="0">
                <a:solidFill>
                  <a:schemeClr val="accent1"/>
                </a:solidFill>
              </a:rPr>
              <a:t>Section 402(p)(6)</a:t>
            </a:r>
            <a:endParaRPr lang="en-US" b="1" i="1" dirty="0">
              <a:solidFill>
                <a:schemeClr val="accent1"/>
              </a:solidFill>
            </a:endParaRPr>
          </a:p>
        </p:txBody>
      </p:sp>
      <p:sp>
        <p:nvSpPr>
          <p:cNvPr id="3" name="Content Placeholder 2">
            <a:extLst>
              <a:ext uri="{FF2B5EF4-FFF2-40B4-BE49-F238E27FC236}">
                <a16:creationId xmlns="" xmlns:a16="http://schemas.microsoft.com/office/drawing/2014/main" id="{69B7673D-A450-4EA4-A970-93F47405A245}"/>
              </a:ext>
            </a:extLst>
          </p:cNvPr>
          <p:cNvSpPr>
            <a:spLocks noGrp="1"/>
          </p:cNvSpPr>
          <p:nvPr>
            <p:ph idx="1"/>
          </p:nvPr>
        </p:nvSpPr>
        <p:spPr>
          <a:xfrm>
            <a:off x="4976031" y="963877"/>
            <a:ext cx="6377769" cy="4930246"/>
          </a:xfrm>
        </p:spPr>
        <p:txBody>
          <a:bodyPr anchor="ctr">
            <a:normAutofit fontScale="92500" lnSpcReduction="10000"/>
          </a:bodyPr>
          <a:lstStyle/>
          <a:p>
            <a:r>
              <a:rPr lang="en-US" dirty="0"/>
              <a:t>Congress required EPA to “establish a comprehensive program to regulate such designated sources”</a:t>
            </a:r>
          </a:p>
          <a:p>
            <a:r>
              <a:rPr lang="en-US" dirty="0" smtClean="0"/>
              <a:t>EPA </a:t>
            </a:r>
            <a:r>
              <a:rPr lang="en-US" dirty="0"/>
              <a:t>completed studies and submitted a report to </a:t>
            </a:r>
            <a:r>
              <a:rPr lang="en-US" dirty="0" smtClean="0"/>
              <a:t>Congress in 1995</a:t>
            </a:r>
            <a:endParaRPr lang="en-US" dirty="0"/>
          </a:p>
          <a:p>
            <a:r>
              <a:rPr lang="en-US" dirty="0"/>
              <a:t>EPA promulgated Phase II regulations in 1999 </a:t>
            </a:r>
            <a:r>
              <a:rPr lang="en-US" dirty="0" smtClean="0"/>
              <a:t>designating certain </a:t>
            </a:r>
            <a:r>
              <a:rPr lang="en-US" dirty="0"/>
              <a:t>small MS4s and small construction </a:t>
            </a:r>
            <a:r>
              <a:rPr lang="en-US" dirty="0" smtClean="0"/>
              <a:t>sites for NPDES permitting</a:t>
            </a:r>
            <a:endParaRPr lang="en-US" dirty="0"/>
          </a:p>
          <a:p>
            <a:r>
              <a:rPr lang="en-US" dirty="0"/>
              <a:t>As part of the </a:t>
            </a:r>
            <a:r>
              <a:rPr lang="en-US" dirty="0" smtClean="0"/>
              <a:t>comprehensive program </a:t>
            </a:r>
            <a:r>
              <a:rPr lang="en-US" dirty="0"/>
              <a:t>required by Congress, EPA further reserved the RDA to require permits for otherwise unregulated </a:t>
            </a:r>
            <a:r>
              <a:rPr lang="en-US" dirty="0" err="1"/>
              <a:t>stormwater</a:t>
            </a:r>
            <a:r>
              <a:rPr lang="en-US" dirty="0"/>
              <a:t> discharges on a case-by-case basis </a:t>
            </a:r>
            <a:endParaRPr lang="en-US" dirty="0"/>
          </a:p>
        </p:txBody>
      </p:sp>
      <p:cxnSp>
        <p:nvCxnSpPr>
          <p:cNvPr id="10" name="Straight Connector 9">
            <a:extLst>
              <a:ext uri="{FF2B5EF4-FFF2-40B4-BE49-F238E27FC236}">
                <a16:creationId xmlns="" xmlns:a16="http://schemas.microsoft.com/office/drawing/2014/main" id="{2D72A2C9-F3CA-4216-8BAD-FA4C970C3C4E}"/>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085259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8D70B121-56F4-4848-B38B-182089D909F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 xmlns:a16="http://schemas.microsoft.com/office/drawing/2014/main" id="{847E4E58-68C2-450C-86F3-35D92756AA20}"/>
              </a:ext>
            </a:extLst>
          </p:cNvPr>
          <p:cNvSpPr>
            <a:spLocks noGrp="1"/>
          </p:cNvSpPr>
          <p:nvPr>
            <p:ph type="title"/>
          </p:nvPr>
        </p:nvSpPr>
        <p:spPr>
          <a:xfrm>
            <a:off x="838200" y="963877"/>
            <a:ext cx="3494362" cy="4930246"/>
          </a:xfrm>
        </p:spPr>
        <p:txBody>
          <a:bodyPr>
            <a:normAutofit/>
          </a:bodyPr>
          <a:lstStyle/>
          <a:p>
            <a:pPr algn="r"/>
            <a:r>
              <a:rPr lang="en-US" b="1" i="1" dirty="0">
                <a:solidFill>
                  <a:schemeClr val="accent1"/>
                </a:solidFill>
              </a:rPr>
              <a:t>RDA UNDER THE PHASE II REGULATIONS</a:t>
            </a:r>
            <a:r>
              <a:rPr lang="en-US" dirty="0">
                <a:solidFill>
                  <a:schemeClr val="accent1"/>
                </a:solidFill>
              </a:rPr>
              <a:t/>
            </a:r>
            <a:br>
              <a:rPr lang="en-US" dirty="0">
                <a:solidFill>
                  <a:schemeClr val="accent1"/>
                </a:solidFill>
              </a:rPr>
            </a:br>
            <a:endParaRPr lang="en-US" dirty="0">
              <a:solidFill>
                <a:schemeClr val="accent1"/>
              </a:solidFill>
            </a:endParaRPr>
          </a:p>
        </p:txBody>
      </p:sp>
      <p:sp>
        <p:nvSpPr>
          <p:cNvPr id="3" name="Content Placeholder 2">
            <a:extLst>
              <a:ext uri="{FF2B5EF4-FFF2-40B4-BE49-F238E27FC236}">
                <a16:creationId xmlns="" xmlns:a16="http://schemas.microsoft.com/office/drawing/2014/main" id="{C1C3F953-CC30-47FA-92EA-AC92695CEA0D}"/>
              </a:ext>
            </a:extLst>
          </p:cNvPr>
          <p:cNvSpPr>
            <a:spLocks noGrp="1"/>
          </p:cNvSpPr>
          <p:nvPr>
            <p:ph idx="1"/>
          </p:nvPr>
        </p:nvSpPr>
        <p:spPr>
          <a:xfrm>
            <a:off x="4976031" y="963877"/>
            <a:ext cx="6377769" cy="4930246"/>
          </a:xfrm>
        </p:spPr>
        <p:txBody>
          <a:bodyPr anchor="ctr">
            <a:normAutofit/>
          </a:bodyPr>
          <a:lstStyle/>
          <a:p>
            <a:r>
              <a:rPr lang="en-US" sz="2000" dirty="0" smtClean="0"/>
              <a:t>40 </a:t>
            </a:r>
            <a:r>
              <a:rPr lang="en-US" sz="2000" dirty="0"/>
              <a:t>CFR § 122.26(a)(9)(</a:t>
            </a:r>
            <a:r>
              <a:rPr lang="en-US" sz="2000" dirty="0" err="1"/>
              <a:t>i</a:t>
            </a:r>
            <a:r>
              <a:rPr lang="en-US" sz="2000" dirty="0"/>
              <a:t>)(C</a:t>
            </a:r>
            <a:r>
              <a:rPr lang="en-US" sz="2000" dirty="0" smtClean="0"/>
              <a:t>) - </a:t>
            </a:r>
            <a:r>
              <a:rPr lang="en-US" sz="2000" dirty="0"/>
              <a:t>stormwater discharges may be designated where the Regional Administrator </a:t>
            </a:r>
            <a:r>
              <a:rPr lang="en-US" sz="2000" dirty="0" smtClean="0"/>
              <a:t>or State Director determines </a:t>
            </a:r>
            <a:r>
              <a:rPr lang="en-US" sz="2000" dirty="0"/>
              <a:t>“that stormwater controls are needed for the discharge </a:t>
            </a:r>
            <a:r>
              <a:rPr lang="en-US" sz="2000" i="1" dirty="0">
                <a:solidFill>
                  <a:srgbClr val="FF0000"/>
                </a:solidFill>
              </a:rPr>
              <a:t>based on </a:t>
            </a:r>
            <a:r>
              <a:rPr lang="en-US" sz="2000" i="1" dirty="0" err="1">
                <a:solidFill>
                  <a:srgbClr val="FF0000"/>
                </a:solidFill>
              </a:rPr>
              <a:t>wasteload</a:t>
            </a:r>
            <a:r>
              <a:rPr lang="en-US" sz="2000" i="1" dirty="0">
                <a:solidFill>
                  <a:srgbClr val="FF0000"/>
                </a:solidFill>
              </a:rPr>
              <a:t> allocations </a:t>
            </a:r>
            <a:r>
              <a:rPr lang="en-US" sz="2000" dirty="0"/>
              <a:t>that are part of [TMDLs] that address the pollutant(s) of concern . . .”</a:t>
            </a:r>
          </a:p>
          <a:p>
            <a:r>
              <a:rPr lang="en-US" sz="2000" dirty="0" smtClean="0"/>
              <a:t>40 </a:t>
            </a:r>
            <a:r>
              <a:rPr lang="en-US" sz="2000" dirty="0"/>
              <a:t>CFR § 122.26(a)(9)(</a:t>
            </a:r>
            <a:r>
              <a:rPr lang="en-US" sz="2000" dirty="0" err="1"/>
              <a:t>i</a:t>
            </a:r>
            <a:r>
              <a:rPr lang="en-US" sz="2000" dirty="0"/>
              <a:t>)(D</a:t>
            </a:r>
            <a:r>
              <a:rPr lang="en-US" sz="2000" dirty="0" smtClean="0"/>
              <a:t>) - </a:t>
            </a:r>
            <a:r>
              <a:rPr lang="en-US" sz="2000" dirty="0" err="1"/>
              <a:t>stormwater</a:t>
            </a:r>
            <a:r>
              <a:rPr lang="en-US" sz="2000" dirty="0"/>
              <a:t> discharges may be designated where the Regional Administrator or State Director determines that “the discharge, </a:t>
            </a:r>
            <a:r>
              <a:rPr lang="en-US" sz="2000" i="1" dirty="0">
                <a:solidFill>
                  <a:srgbClr val="FF0000"/>
                </a:solidFill>
              </a:rPr>
              <a:t>or category of discharges within a geographic area</a:t>
            </a:r>
            <a:r>
              <a:rPr lang="en-US" sz="2000" dirty="0"/>
              <a:t>, contributes to a violation of a water quality standard or is a significant contributor of pollutants to waters of the United States.”</a:t>
            </a:r>
          </a:p>
        </p:txBody>
      </p:sp>
      <p:cxnSp>
        <p:nvCxnSpPr>
          <p:cNvPr id="10" name="Straight Connector 9">
            <a:extLst>
              <a:ext uri="{FF2B5EF4-FFF2-40B4-BE49-F238E27FC236}">
                <a16:creationId xmlns="" xmlns:a16="http://schemas.microsoft.com/office/drawing/2014/main" id="{2D72A2C9-F3CA-4216-8BAD-FA4C970C3C4E}"/>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392734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8D70B121-56F4-4848-B38B-182089D909F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 xmlns:a16="http://schemas.microsoft.com/office/drawing/2014/main" id="{847E4E58-68C2-450C-86F3-35D92756AA20}"/>
              </a:ext>
            </a:extLst>
          </p:cNvPr>
          <p:cNvSpPr>
            <a:spLocks noGrp="1"/>
          </p:cNvSpPr>
          <p:nvPr>
            <p:ph type="title"/>
          </p:nvPr>
        </p:nvSpPr>
        <p:spPr>
          <a:xfrm>
            <a:off x="838200" y="963877"/>
            <a:ext cx="3494362" cy="4930246"/>
          </a:xfrm>
        </p:spPr>
        <p:txBody>
          <a:bodyPr>
            <a:normAutofit/>
          </a:bodyPr>
          <a:lstStyle/>
          <a:p>
            <a:pPr algn="r"/>
            <a:r>
              <a:rPr lang="en-US" b="1" i="1" dirty="0">
                <a:solidFill>
                  <a:schemeClr val="accent1"/>
                </a:solidFill>
              </a:rPr>
              <a:t>Los Angeles </a:t>
            </a:r>
            <a:r>
              <a:rPr lang="en-US" b="1" i="1" dirty="0" err="1">
                <a:solidFill>
                  <a:schemeClr val="accent1"/>
                </a:solidFill>
              </a:rPr>
              <a:t>Waterkeeper</a:t>
            </a:r>
            <a:r>
              <a:rPr lang="en-US" b="1" i="1" dirty="0">
                <a:solidFill>
                  <a:schemeClr val="accent1"/>
                </a:solidFill>
              </a:rPr>
              <a:t> v. Pruitt</a:t>
            </a:r>
            <a:r>
              <a:rPr lang="en-US" dirty="0"/>
              <a:t> </a:t>
            </a:r>
            <a:r>
              <a:rPr lang="en-US" dirty="0">
                <a:solidFill>
                  <a:schemeClr val="accent1"/>
                </a:solidFill>
              </a:rPr>
              <a:t/>
            </a:r>
            <a:br>
              <a:rPr lang="en-US" dirty="0">
                <a:solidFill>
                  <a:schemeClr val="accent1"/>
                </a:solidFill>
              </a:rPr>
            </a:br>
            <a:endParaRPr lang="en-US" dirty="0">
              <a:solidFill>
                <a:schemeClr val="accent1"/>
              </a:solidFill>
            </a:endParaRPr>
          </a:p>
        </p:txBody>
      </p:sp>
      <p:sp>
        <p:nvSpPr>
          <p:cNvPr id="3" name="Content Placeholder 2">
            <a:extLst>
              <a:ext uri="{FF2B5EF4-FFF2-40B4-BE49-F238E27FC236}">
                <a16:creationId xmlns="" xmlns:a16="http://schemas.microsoft.com/office/drawing/2014/main" id="{C1C3F953-CC30-47FA-92EA-AC92695CEA0D}"/>
              </a:ext>
            </a:extLst>
          </p:cNvPr>
          <p:cNvSpPr>
            <a:spLocks noGrp="1"/>
          </p:cNvSpPr>
          <p:nvPr>
            <p:ph idx="1"/>
          </p:nvPr>
        </p:nvSpPr>
        <p:spPr>
          <a:xfrm>
            <a:off x="4976031" y="963877"/>
            <a:ext cx="6377769" cy="4930246"/>
          </a:xfrm>
        </p:spPr>
        <p:txBody>
          <a:bodyPr anchor="ctr">
            <a:normAutofit/>
          </a:bodyPr>
          <a:lstStyle/>
          <a:p>
            <a:r>
              <a:rPr lang="en-US" sz="2000" dirty="0" smtClean="0"/>
              <a:t>Arose </a:t>
            </a:r>
            <a:r>
              <a:rPr lang="en-US" sz="2000" dirty="0"/>
              <a:t>from EPA Region 9’s rejection of a petition for EPA to exercise its RDA to regulate </a:t>
            </a:r>
            <a:r>
              <a:rPr lang="en-US" sz="2000" dirty="0" err="1"/>
              <a:t>stormwater</a:t>
            </a:r>
            <a:r>
              <a:rPr lang="en-US" sz="2000" dirty="0"/>
              <a:t> discharges from CII sites in two Southern California watersheds</a:t>
            </a:r>
          </a:p>
          <a:p>
            <a:r>
              <a:rPr lang="en-US" sz="2000" dirty="0"/>
              <a:t>EPA found that CII sites contributed to violations of water quality standards in both bodies of water but nonetheless declined to require NPDES permits from CII sites </a:t>
            </a:r>
          </a:p>
          <a:p>
            <a:r>
              <a:rPr lang="en-US" sz="2000" dirty="0"/>
              <a:t>EPA determined that the impairment was adequately addressed by NPDES permits issued for MS4s in the watersheds and several other statewide permits </a:t>
            </a:r>
            <a:endParaRPr lang="en-US" sz="2000" dirty="0"/>
          </a:p>
        </p:txBody>
      </p:sp>
      <p:cxnSp>
        <p:nvCxnSpPr>
          <p:cNvPr id="10" name="Straight Connector 9">
            <a:extLst>
              <a:ext uri="{FF2B5EF4-FFF2-40B4-BE49-F238E27FC236}">
                <a16:creationId xmlns="" xmlns:a16="http://schemas.microsoft.com/office/drawing/2014/main" id="{2D72A2C9-F3CA-4216-8BAD-FA4C970C3C4E}"/>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133023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8D70B121-56F4-4848-B38B-182089D909F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 xmlns:a16="http://schemas.microsoft.com/office/drawing/2014/main" id="{847E4E58-68C2-450C-86F3-35D92756AA20}"/>
              </a:ext>
            </a:extLst>
          </p:cNvPr>
          <p:cNvSpPr>
            <a:spLocks noGrp="1"/>
          </p:cNvSpPr>
          <p:nvPr>
            <p:ph type="title"/>
          </p:nvPr>
        </p:nvSpPr>
        <p:spPr>
          <a:xfrm>
            <a:off x="838200" y="963877"/>
            <a:ext cx="3494362" cy="4930246"/>
          </a:xfrm>
        </p:spPr>
        <p:txBody>
          <a:bodyPr>
            <a:normAutofit/>
          </a:bodyPr>
          <a:lstStyle/>
          <a:p>
            <a:pPr algn="r"/>
            <a:r>
              <a:rPr lang="en-US" b="1" i="1" dirty="0">
                <a:solidFill>
                  <a:schemeClr val="accent1"/>
                </a:solidFill>
              </a:rPr>
              <a:t>Blue Water Baltimore, Inc. v. Wheeler</a:t>
            </a:r>
            <a:r>
              <a:rPr lang="en-US" dirty="0">
                <a:solidFill>
                  <a:schemeClr val="accent1"/>
                </a:solidFill>
              </a:rPr>
              <a:t> </a:t>
            </a:r>
            <a:r>
              <a:rPr lang="en-US" dirty="0">
                <a:solidFill>
                  <a:schemeClr val="accent1"/>
                </a:solidFill>
              </a:rPr>
              <a:t/>
            </a:r>
            <a:br>
              <a:rPr lang="en-US" dirty="0">
                <a:solidFill>
                  <a:schemeClr val="accent1"/>
                </a:solidFill>
              </a:rPr>
            </a:br>
            <a:endParaRPr lang="en-US" dirty="0">
              <a:solidFill>
                <a:schemeClr val="accent1"/>
              </a:solidFill>
            </a:endParaRPr>
          </a:p>
        </p:txBody>
      </p:sp>
      <p:sp>
        <p:nvSpPr>
          <p:cNvPr id="3" name="Content Placeholder 2">
            <a:extLst>
              <a:ext uri="{FF2B5EF4-FFF2-40B4-BE49-F238E27FC236}">
                <a16:creationId xmlns="" xmlns:a16="http://schemas.microsoft.com/office/drawing/2014/main" id="{C1C3F953-CC30-47FA-92EA-AC92695CEA0D}"/>
              </a:ext>
            </a:extLst>
          </p:cNvPr>
          <p:cNvSpPr>
            <a:spLocks noGrp="1"/>
          </p:cNvSpPr>
          <p:nvPr>
            <p:ph idx="1"/>
          </p:nvPr>
        </p:nvSpPr>
        <p:spPr>
          <a:xfrm>
            <a:off x="4976031" y="963877"/>
            <a:ext cx="6377769" cy="4930246"/>
          </a:xfrm>
        </p:spPr>
        <p:txBody>
          <a:bodyPr anchor="ctr">
            <a:normAutofit/>
          </a:bodyPr>
          <a:lstStyle/>
          <a:p>
            <a:r>
              <a:rPr lang="en-US" sz="2000" dirty="0"/>
              <a:t>Plaintiffs’ suit seeks to force EPA to require any privately owned CII sites in Baltimore County’s Back River watershed to obtain NPDES permits for their </a:t>
            </a:r>
            <a:r>
              <a:rPr lang="en-US" sz="2000" dirty="0" err="1"/>
              <a:t>stormwater</a:t>
            </a:r>
            <a:r>
              <a:rPr lang="en-US" sz="2000" dirty="0"/>
              <a:t> runoff </a:t>
            </a:r>
          </a:p>
          <a:p>
            <a:r>
              <a:rPr lang="en-US" sz="2000" dirty="0"/>
              <a:t>If EPA imposed this requirement, the state permitting authority, the Maryland Department of the Environment, would be required to develop, issue, and administer permits for these sites, even though most of those sites already discharge into a permitted MS4</a:t>
            </a:r>
          </a:p>
          <a:p>
            <a:pPr marL="0" indent="0">
              <a:buNone/>
            </a:pPr>
            <a:r>
              <a:rPr lang="en-US" sz="2000" dirty="0"/>
              <a:t> </a:t>
            </a:r>
            <a:endParaRPr lang="en-US" sz="2000" dirty="0"/>
          </a:p>
        </p:txBody>
      </p:sp>
      <p:cxnSp>
        <p:nvCxnSpPr>
          <p:cNvPr id="10" name="Straight Connector 9">
            <a:extLst>
              <a:ext uri="{FF2B5EF4-FFF2-40B4-BE49-F238E27FC236}">
                <a16:creationId xmlns="" xmlns:a16="http://schemas.microsoft.com/office/drawing/2014/main" id="{2D72A2C9-F3CA-4216-8BAD-FA4C970C3C4E}"/>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333335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8D70B121-56F4-4848-B38B-182089D909F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 xmlns:a16="http://schemas.microsoft.com/office/drawing/2014/main" id="{847E4E58-68C2-450C-86F3-35D92756AA20}"/>
              </a:ext>
            </a:extLst>
          </p:cNvPr>
          <p:cNvSpPr>
            <a:spLocks noGrp="1"/>
          </p:cNvSpPr>
          <p:nvPr>
            <p:ph type="title"/>
          </p:nvPr>
        </p:nvSpPr>
        <p:spPr>
          <a:xfrm>
            <a:off x="838200" y="963877"/>
            <a:ext cx="3494362" cy="4930246"/>
          </a:xfrm>
        </p:spPr>
        <p:txBody>
          <a:bodyPr>
            <a:normAutofit/>
          </a:bodyPr>
          <a:lstStyle/>
          <a:p>
            <a:pPr algn="r"/>
            <a:r>
              <a:rPr lang="en-US" b="1" i="1" dirty="0">
                <a:solidFill>
                  <a:schemeClr val="accent1"/>
                </a:solidFill>
              </a:rPr>
              <a:t>U.S. District Court for the Central District of </a:t>
            </a:r>
            <a:r>
              <a:rPr lang="en-US" b="1" i="1" dirty="0" smtClean="0">
                <a:solidFill>
                  <a:schemeClr val="accent1"/>
                </a:solidFill>
              </a:rPr>
              <a:t>California</a:t>
            </a:r>
            <a:r>
              <a:rPr lang="en-US" dirty="0">
                <a:solidFill>
                  <a:schemeClr val="accent1"/>
                </a:solidFill>
              </a:rPr>
              <a:t/>
            </a:r>
            <a:br>
              <a:rPr lang="en-US" dirty="0">
                <a:solidFill>
                  <a:schemeClr val="accent1"/>
                </a:solidFill>
              </a:rPr>
            </a:br>
            <a:endParaRPr lang="en-US" dirty="0">
              <a:solidFill>
                <a:schemeClr val="accent1"/>
              </a:solidFill>
            </a:endParaRPr>
          </a:p>
        </p:txBody>
      </p:sp>
      <p:sp>
        <p:nvSpPr>
          <p:cNvPr id="3" name="Content Placeholder 2">
            <a:extLst>
              <a:ext uri="{FF2B5EF4-FFF2-40B4-BE49-F238E27FC236}">
                <a16:creationId xmlns="" xmlns:a16="http://schemas.microsoft.com/office/drawing/2014/main" id="{C1C3F953-CC30-47FA-92EA-AC92695CEA0D}"/>
              </a:ext>
            </a:extLst>
          </p:cNvPr>
          <p:cNvSpPr>
            <a:spLocks noGrp="1"/>
          </p:cNvSpPr>
          <p:nvPr>
            <p:ph idx="1"/>
          </p:nvPr>
        </p:nvSpPr>
        <p:spPr>
          <a:xfrm>
            <a:off x="4976031" y="963877"/>
            <a:ext cx="6377769" cy="4930246"/>
          </a:xfrm>
        </p:spPr>
        <p:txBody>
          <a:bodyPr anchor="ctr">
            <a:normAutofit/>
          </a:bodyPr>
          <a:lstStyle/>
          <a:p>
            <a:r>
              <a:rPr lang="en-US" dirty="0"/>
              <a:t>EPA possesses discretion to exercise its RDA</a:t>
            </a:r>
          </a:p>
          <a:p>
            <a:r>
              <a:rPr lang="en-US" dirty="0"/>
              <a:t>EPA’s finding that CII sites contributed to violations of water quality standards left the Agency with only two options:</a:t>
            </a:r>
          </a:p>
          <a:p>
            <a:pPr marL="914400" lvl="1" indent="-457200">
              <a:buAutoNum type="arabicParenBoth"/>
            </a:pPr>
            <a:r>
              <a:rPr lang="en-US" dirty="0"/>
              <a:t>issue NPDES permits for the contributing </a:t>
            </a:r>
            <a:r>
              <a:rPr lang="en-US" dirty="0" err="1"/>
              <a:t>stormwater</a:t>
            </a:r>
            <a:r>
              <a:rPr lang="en-US" dirty="0"/>
              <a:t> discharges; or </a:t>
            </a:r>
          </a:p>
          <a:p>
            <a:pPr marL="914400" lvl="1" indent="-457200">
              <a:buAutoNum type="arabicParenBoth"/>
            </a:pPr>
            <a:r>
              <a:rPr lang="en-US" dirty="0"/>
              <a:t>prohibit the discharges </a:t>
            </a:r>
          </a:p>
        </p:txBody>
      </p:sp>
      <p:cxnSp>
        <p:nvCxnSpPr>
          <p:cNvPr id="10" name="Straight Connector 9">
            <a:extLst>
              <a:ext uri="{FF2B5EF4-FFF2-40B4-BE49-F238E27FC236}">
                <a16:creationId xmlns="" xmlns:a16="http://schemas.microsoft.com/office/drawing/2014/main" id="{2D72A2C9-F3CA-4216-8BAD-FA4C970C3C4E}"/>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785857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8D70B121-56F4-4848-B38B-182089D909F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 xmlns:a16="http://schemas.microsoft.com/office/drawing/2014/main" id="{847E4E58-68C2-450C-86F3-35D92756AA20}"/>
              </a:ext>
            </a:extLst>
          </p:cNvPr>
          <p:cNvSpPr>
            <a:spLocks noGrp="1"/>
          </p:cNvSpPr>
          <p:nvPr>
            <p:ph type="title"/>
          </p:nvPr>
        </p:nvSpPr>
        <p:spPr>
          <a:xfrm>
            <a:off x="838200" y="963877"/>
            <a:ext cx="3494362" cy="4930246"/>
          </a:xfrm>
        </p:spPr>
        <p:txBody>
          <a:bodyPr>
            <a:normAutofit/>
          </a:bodyPr>
          <a:lstStyle/>
          <a:p>
            <a:pPr algn="r"/>
            <a:r>
              <a:rPr lang="en-US" b="1" i="1" dirty="0">
                <a:solidFill>
                  <a:schemeClr val="accent1"/>
                </a:solidFill>
              </a:rPr>
              <a:t>U.S. District Court for the Central District of </a:t>
            </a:r>
            <a:r>
              <a:rPr lang="en-US" b="1" i="1" dirty="0" smtClean="0">
                <a:solidFill>
                  <a:schemeClr val="accent1"/>
                </a:solidFill>
              </a:rPr>
              <a:t>California</a:t>
            </a:r>
            <a:r>
              <a:rPr lang="en-US" dirty="0">
                <a:solidFill>
                  <a:schemeClr val="accent1"/>
                </a:solidFill>
              </a:rPr>
              <a:t/>
            </a:r>
            <a:br>
              <a:rPr lang="en-US" dirty="0">
                <a:solidFill>
                  <a:schemeClr val="accent1"/>
                </a:solidFill>
              </a:rPr>
            </a:br>
            <a:endParaRPr lang="en-US" dirty="0">
              <a:solidFill>
                <a:schemeClr val="accent1"/>
              </a:solidFill>
            </a:endParaRPr>
          </a:p>
        </p:txBody>
      </p:sp>
      <p:sp>
        <p:nvSpPr>
          <p:cNvPr id="3" name="Content Placeholder 2">
            <a:extLst>
              <a:ext uri="{FF2B5EF4-FFF2-40B4-BE49-F238E27FC236}">
                <a16:creationId xmlns="" xmlns:a16="http://schemas.microsoft.com/office/drawing/2014/main" id="{C1C3F953-CC30-47FA-92EA-AC92695CEA0D}"/>
              </a:ext>
            </a:extLst>
          </p:cNvPr>
          <p:cNvSpPr>
            <a:spLocks noGrp="1"/>
          </p:cNvSpPr>
          <p:nvPr>
            <p:ph idx="1"/>
          </p:nvPr>
        </p:nvSpPr>
        <p:spPr>
          <a:xfrm>
            <a:off x="4976031" y="963877"/>
            <a:ext cx="6377769" cy="4930246"/>
          </a:xfrm>
        </p:spPr>
        <p:txBody>
          <a:bodyPr anchor="ctr">
            <a:normAutofit/>
          </a:bodyPr>
          <a:lstStyle/>
          <a:p>
            <a:r>
              <a:rPr lang="en-US" dirty="0" smtClean="0"/>
              <a:t>The </a:t>
            </a:r>
            <a:r>
              <a:rPr lang="en-US" dirty="0"/>
              <a:t>court read CWA Sections 301 and 402 not to afford EPA discretion to leave unregulated a source of </a:t>
            </a:r>
            <a:r>
              <a:rPr lang="en-US" dirty="0" err="1"/>
              <a:t>stormwater</a:t>
            </a:r>
            <a:r>
              <a:rPr lang="en-US" dirty="0"/>
              <a:t> found to contribute to violations of </a:t>
            </a:r>
            <a:r>
              <a:rPr lang="en-US" dirty="0" smtClean="0"/>
              <a:t>WQS</a:t>
            </a:r>
          </a:p>
          <a:p>
            <a:r>
              <a:rPr lang="en-US" dirty="0" smtClean="0"/>
              <a:t>The </a:t>
            </a:r>
            <a:r>
              <a:rPr lang="en-US" dirty="0"/>
              <a:t>court ruled the text of Section 402(p)(2)(E) limits the factors that EPA may consider strictly to whether a </a:t>
            </a:r>
            <a:r>
              <a:rPr lang="en-US" dirty="0" err="1"/>
              <a:t>stormwater</a:t>
            </a:r>
            <a:r>
              <a:rPr lang="en-US" dirty="0"/>
              <a:t> discharge contributes to a violation of WQS or is a significant contributor of </a:t>
            </a:r>
            <a:r>
              <a:rPr lang="en-US" dirty="0" smtClean="0"/>
              <a:t>pollutants</a:t>
            </a:r>
            <a:r>
              <a:rPr lang="en-US" sz="2000" dirty="0"/>
              <a:t> </a:t>
            </a:r>
            <a:endParaRPr lang="en-US" sz="2000" dirty="0"/>
          </a:p>
        </p:txBody>
      </p:sp>
      <p:cxnSp>
        <p:nvCxnSpPr>
          <p:cNvPr id="10" name="Straight Connector 9">
            <a:extLst>
              <a:ext uri="{FF2B5EF4-FFF2-40B4-BE49-F238E27FC236}">
                <a16:creationId xmlns="" xmlns:a16="http://schemas.microsoft.com/office/drawing/2014/main" id="{2D72A2C9-F3CA-4216-8BAD-FA4C970C3C4E}"/>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766313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8D70B121-56F4-4848-B38B-182089D909F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 xmlns:a16="http://schemas.microsoft.com/office/drawing/2014/main" id="{847E4E58-68C2-450C-86F3-35D92756AA20}"/>
              </a:ext>
            </a:extLst>
          </p:cNvPr>
          <p:cNvSpPr>
            <a:spLocks noGrp="1"/>
          </p:cNvSpPr>
          <p:nvPr>
            <p:ph type="title"/>
          </p:nvPr>
        </p:nvSpPr>
        <p:spPr>
          <a:xfrm>
            <a:off x="838200" y="963877"/>
            <a:ext cx="3494362" cy="4930246"/>
          </a:xfrm>
        </p:spPr>
        <p:txBody>
          <a:bodyPr>
            <a:normAutofit/>
          </a:bodyPr>
          <a:lstStyle/>
          <a:p>
            <a:pPr algn="r"/>
            <a:r>
              <a:rPr lang="en-US" b="1" i="1" dirty="0">
                <a:solidFill>
                  <a:schemeClr val="accent1"/>
                </a:solidFill>
              </a:rPr>
              <a:t>Lizzie Borden took an axe </a:t>
            </a:r>
            <a:r>
              <a:rPr lang="en-US" dirty="0">
                <a:solidFill>
                  <a:schemeClr val="accent1"/>
                </a:solidFill>
              </a:rPr>
              <a:t/>
            </a:r>
            <a:br>
              <a:rPr lang="en-US" dirty="0">
                <a:solidFill>
                  <a:schemeClr val="accent1"/>
                </a:solidFill>
              </a:rPr>
            </a:br>
            <a:endParaRPr lang="en-US" dirty="0">
              <a:solidFill>
                <a:schemeClr val="accent1"/>
              </a:solidFill>
            </a:endParaRPr>
          </a:p>
        </p:txBody>
      </p:sp>
      <p:sp>
        <p:nvSpPr>
          <p:cNvPr id="3" name="Content Placeholder 2">
            <a:extLst>
              <a:ext uri="{FF2B5EF4-FFF2-40B4-BE49-F238E27FC236}">
                <a16:creationId xmlns="" xmlns:a16="http://schemas.microsoft.com/office/drawing/2014/main" id="{C1C3F953-CC30-47FA-92EA-AC92695CEA0D}"/>
              </a:ext>
            </a:extLst>
          </p:cNvPr>
          <p:cNvSpPr>
            <a:spLocks noGrp="1"/>
          </p:cNvSpPr>
          <p:nvPr>
            <p:ph idx="1"/>
          </p:nvPr>
        </p:nvSpPr>
        <p:spPr>
          <a:xfrm>
            <a:off x="4976031" y="963877"/>
            <a:ext cx="6377769" cy="4930246"/>
          </a:xfrm>
        </p:spPr>
        <p:txBody>
          <a:bodyPr anchor="ctr">
            <a:normAutofit/>
          </a:bodyPr>
          <a:lstStyle/>
          <a:p>
            <a:r>
              <a:rPr lang="en-US" dirty="0" smtClean="0"/>
              <a:t>EPA: </a:t>
            </a:r>
            <a:r>
              <a:rPr lang="en-US" dirty="0"/>
              <a:t>the CWA does not list any “factors” that EPA may or may not consider</a:t>
            </a:r>
          </a:p>
          <a:p>
            <a:pPr marL="0" indent="0">
              <a:buNone/>
            </a:pPr>
            <a:r>
              <a:rPr lang="en-US" sz="2000" dirty="0" smtClean="0"/>
              <a:t> </a:t>
            </a:r>
            <a:endParaRPr lang="en-US" sz="2000" dirty="0"/>
          </a:p>
        </p:txBody>
      </p:sp>
      <p:cxnSp>
        <p:nvCxnSpPr>
          <p:cNvPr id="10" name="Straight Connector 9">
            <a:extLst>
              <a:ext uri="{FF2B5EF4-FFF2-40B4-BE49-F238E27FC236}">
                <a16:creationId xmlns="" xmlns:a16="http://schemas.microsoft.com/office/drawing/2014/main" id="{2D72A2C9-F3CA-4216-8BAD-FA4C970C3C4E}"/>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407996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8D70B121-56F4-4848-B38B-182089D909F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 xmlns:a16="http://schemas.microsoft.com/office/drawing/2014/main" id="{C444A5E8-598C-41C5-83B7-86B99DA60737}"/>
              </a:ext>
            </a:extLst>
          </p:cNvPr>
          <p:cNvSpPr>
            <a:spLocks noGrp="1"/>
          </p:cNvSpPr>
          <p:nvPr>
            <p:ph type="title"/>
          </p:nvPr>
        </p:nvSpPr>
        <p:spPr>
          <a:xfrm>
            <a:off x="838200" y="963877"/>
            <a:ext cx="3494362" cy="4930246"/>
          </a:xfrm>
        </p:spPr>
        <p:txBody>
          <a:bodyPr>
            <a:normAutofit/>
          </a:bodyPr>
          <a:lstStyle/>
          <a:p>
            <a:pPr algn="r"/>
            <a:r>
              <a:rPr lang="en-US" b="1" i="1" dirty="0">
                <a:solidFill>
                  <a:schemeClr val="accent1"/>
                </a:solidFill>
              </a:rPr>
              <a:t>THE EVOLUTION OF THE FEDERAL STORM WATER PROGRAM 1972 - 1987</a:t>
            </a:r>
            <a:r>
              <a:rPr lang="en-US" i="1" dirty="0">
                <a:solidFill>
                  <a:schemeClr val="accent1"/>
                </a:solidFill>
              </a:rPr>
              <a:t/>
            </a:r>
            <a:br>
              <a:rPr lang="en-US" i="1" dirty="0">
                <a:solidFill>
                  <a:schemeClr val="accent1"/>
                </a:solidFill>
              </a:rPr>
            </a:br>
            <a:endParaRPr lang="en-US" i="1" dirty="0">
              <a:solidFill>
                <a:schemeClr val="accent1"/>
              </a:solidFill>
            </a:endParaRPr>
          </a:p>
        </p:txBody>
      </p:sp>
      <p:sp>
        <p:nvSpPr>
          <p:cNvPr id="3" name="Content Placeholder 2">
            <a:extLst>
              <a:ext uri="{FF2B5EF4-FFF2-40B4-BE49-F238E27FC236}">
                <a16:creationId xmlns="" xmlns:a16="http://schemas.microsoft.com/office/drawing/2014/main" id="{5F0C996B-E337-48A8-BE6D-E64ACF07DB58}"/>
              </a:ext>
            </a:extLst>
          </p:cNvPr>
          <p:cNvSpPr>
            <a:spLocks noGrp="1"/>
          </p:cNvSpPr>
          <p:nvPr>
            <p:ph idx="1"/>
          </p:nvPr>
        </p:nvSpPr>
        <p:spPr>
          <a:xfrm>
            <a:off x="4976031" y="963877"/>
            <a:ext cx="6377769" cy="4930246"/>
          </a:xfrm>
        </p:spPr>
        <p:txBody>
          <a:bodyPr anchor="ctr">
            <a:normAutofit/>
          </a:bodyPr>
          <a:lstStyle/>
          <a:p>
            <a:r>
              <a:rPr lang="en-US" sz="2400" b="1" dirty="0"/>
              <a:t>1973 - 1</a:t>
            </a:r>
            <a:r>
              <a:rPr lang="en-US" sz="2400" b="1" baseline="30000" dirty="0"/>
              <a:t>st</a:t>
            </a:r>
            <a:r>
              <a:rPr lang="en-US" sz="2400" b="1" dirty="0"/>
              <a:t> Attempt at Federal Storm Water Regulations</a:t>
            </a:r>
            <a:endParaRPr lang="en-US" sz="2400" dirty="0"/>
          </a:p>
          <a:p>
            <a:r>
              <a:rPr lang="en-US" sz="2400" b="1" dirty="0"/>
              <a:t>1976 - 2</a:t>
            </a:r>
            <a:r>
              <a:rPr lang="en-US" sz="2400" b="1" baseline="30000" dirty="0"/>
              <a:t>nd</a:t>
            </a:r>
            <a:r>
              <a:rPr lang="en-US" sz="2400" b="1" dirty="0"/>
              <a:t> Attempt at Federal Storm Water Regulations</a:t>
            </a:r>
            <a:endParaRPr lang="en-US" sz="2400" dirty="0"/>
          </a:p>
          <a:p>
            <a:r>
              <a:rPr lang="en-US" sz="2400" b="1" dirty="0"/>
              <a:t>1984	- 3</a:t>
            </a:r>
            <a:r>
              <a:rPr lang="en-US" sz="2400" b="1" baseline="30000" dirty="0"/>
              <a:t>rd</a:t>
            </a:r>
            <a:r>
              <a:rPr lang="en-US" sz="2400" b="1" dirty="0"/>
              <a:t> Attempt at Federal Storm Water Regulations</a:t>
            </a:r>
            <a:endParaRPr lang="en-US" sz="2400" dirty="0"/>
          </a:p>
          <a:p>
            <a:r>
              <a:rPr lang="en-US" sz="2400" b="1" dirty="0"/>
              <a:t>1985	- 1</a:t>
            </a:r>
            <a:r>
              <a:rPr lang="en-US" sz="2400" b="1" baseline="30000" dirty="0"/>
              <a:t>st</a:t>
            </a:r>
            <a:r>
              <a:rPr lang="en-US" sz="2400" b="1" dirty="0"/>
              <a:t> Federal TMDL Regulations</a:t>
            </a:r>
            <a:endParaRPr lang="en-US" sz="2400" dirty="0"/>
          </a:p>
          <a:p>
            <a:pPr marL="0" indent="0">
              <a:buNone/>
            </a:pPr>
            <a:endParaRPr lang="en-US" sz="2400" dirty="0"/>
          </a:p>
        </p:txBody>
      </p:sp>
      <p:cxnSp>
        <p:nvCxnSpPr>
          <p:cNvPr id="10" name="Straight Connector 9">
            <a:extLst>
              <a:ext uri="{FF2B5EF4-FFF2-40B4-BE49-F238E27FC236}">
                <a16:creationId xmlns="" xmlns:a16="http://schemas.microsoft.com/office/drawing/2014/main" id="{2D72A2C9-F3CA-4216-8BAD-FA4C970C3C4E}"/>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650341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8D70B121-56F4-4848-B38B-182089D909F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 xmlns:a16="http://schemas.microsoft.com/office/drawing/2014/main" id="{847E4E58-68C2-450C-86F3-35D92756AA20}"/>
              </a:ext>
            </a:extLst>
          </p:cNvPr>
          <p:cNvSpPr>
            <a:spLocks noGrp="1"/>
          </p:cNvSpPr>
          <p:nvPr>
            <p:ph type="title"/>
          </p:nvPr>
        </p:nvSpPr>
        <p:spPr>
          <a:xfrm>
            <a:off x="838200" y="963877"/>
            <a:ext cx="3494362" cy="4930246"/>
          </a:xfrm>
        </p:spPr>
        <p:txBody>
          <a:bodyPr>
            <a:normAutofit/>
          </a:bodyPr>
          <a:lstStyle/>
          <a:p>
            <a:pPr algn="r"/>
            <a:r>
              <a:rPr lang="en-US" b="1" i="1" dirty="0">
                <a:solidFill>
                  <a:schemeClr val="accent1"/>
                </a:solidFill>
              </a:rPr>
              <a:t>Did she do it?</a:t>
            </a:r>
            <a:r>
              <a:rPr lang="en-US" dirty="0">
                <a:solidFill>
                  <a:schemeClr val="accent1"/>
                </a:solidFill>
              </a:rPr>
              <a:t/>
            </a:r>
            <a:br>
              <a:rPr lang="en-US" dirty="0">
                <a:solidFill>
                  <a:schemeClr val="accent1"/>
                </a:solidFill>
              </a:rPr>
            </a:br>
            <a:endParaRPr lang="en-US" dirty="0">
              <a:solidFill>
                <a:schemeClr val="accent1"/>
              </a:solidFill>
            </a:endParaRPr>
          </a:p>
        </p:txBody>
      </p:sp>
      <p:sp>
        <p:nvSpPr>
          <p:cNvPr id="3" name="Content Placeholder 2">
            <a:extLst>
              <a:ext uri="{FF2B5EF4-FFF2-40B4-BE49-F238E27FC236}">
                <a16:creationId xmlns="" xmlns:a16="http://schemas.microsoft.com/office/drawing/2014/main" id="{C1C3F953-CC30-47FA-92EA-AC92695CEA0D}"/>
              </a:ext>
            </a:extLst>
          </p:cNvPr>
          <p:cNvSpPr>
            <a:spLocks noGrp="1"/>
          </p:cNvSpPr>
          <p:nvPr>
            <p:ph idx="1"/>
          </p:nvPr>
        </p:nvSpPr>
        <p:spPr>
          <a:xfrm>
            <a:off x="4976031" y="963877"/>
            <a:ext cx="6377769" cy="4930246"/>
          </a:xfrm>
        </p:spPr>
        <p:txBody>
          <a:bodyPr anchor="ctr">
            <a:normAutofit/>
          </a:bodyPr>
          <a:lstStyle/>
          <a:p>
            <a:r>
              <a:rPr lang="en-US" dirty="0"/>
              <a:t>Did Congress prohibit EPA from considering relevant information, such as existing state programs that address </a:t>
            </a:r>
            <a:r>
              <a:rPr lang="en-US" dirty="0" err="1"/>
              <a:t>stormwater</a:t>
            </a:r>
            <a:r>
              <a:rPr lang="en-US" dirty="0"/>
              <a:t> discharges? </a:t>
            </a:r>
            <a:r>
              <a:rPr lang="en-US" sz="2000" dirty="0" smtClean="0"/>
              <a:t> </a:t>
            </a:r>
            <a:endParaRPr lang="en-US" sz="2000" dirty="0"/>
          </a:p>
        </p:txBody>
      </p:sp>
      <p:cxnSp>
        <p:nvCxnSpPr>
          <p:cNvPr id="10" name="Straight Connector 9">
            <a:extLst>
              <a:ext uri="{FF2B5EF4-FFF2-40B4-BE49-F238E27FC236}">
                <a16:creationId xmlns="" xmlns:a16="http://schemas.microsoft.com/office/drawing/2014/main" id="{2D72A2C9-F3CA-4216-8BAD-FA4C970C3C4E}"/>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75376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8D70B121-56F4-4848-B38B-182089D909F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 xmlns:a16="http://schemas.microsoft.com/office/drawing/2014/main" id="{B3D81649-CE78-47E0-AF54-DC6C7C508E7E}"/>
              </a:ext>
            </a:extLst>
          </p:cNvPr>
          <p:cNvSpPr>
            <a:spLocks noGrp="1"/>
          </p:cNvSpPr>
          <p:nvPr>
            <p:ph type="title"/>
          </p:nvPr>
        </p:nvSpPr>
        <p:spPr>
          <a:xfrm>
            <a:off x="838200" y="963877"/>
            <a:ext cx="3494362" cy="4930246"/>
          </a:xfrm>
        </p:spPr>
        <p:txBody>
          <a:bodyPr>
            <a:normAutofit/>
          </a:bodyPr>
          <a:lstStyle/>
          <a:p>
            <a:pPr algn="r"/>
            <a:r>
              <a:rPr lang="en-US" sz="4100" b="1" i="1" dirty="0">
                <a:solidFill>
                  <a:schemeClr val="accent1"/>
                </a:solidFill>
              </a:rPr>
              <a:t>THE EVOLUTION OF THE FEDERAL STORMWATER AND TMDL PROGRAMS POST-1987</a:t>
            </a:r>
            <a:r>
              <a:rPr lang="en-US" sz="4100" i="1" dirty="0">
                <a:solidFill>
                  <a:schemeClr val="accent1"/>
                </a:solidFill>
              </a:rPr>
              <a:t/>
            </a:r>
            <a:br>
              <a:rPr lang="en-US" sz="4100" i="1" dirty="0">
                <a:solidFill>
                  <a:schemeClr val="accent1"/>
                </a:solidFill>
              </a:rPr>
            </a:br>
            <a:endParaRPr lang="en-US" sz="4100" i="1" dirty="0">
              <a:solidFill>
                <a:schemeClr val="accent1"/>
              </a:solidFill>
            </a:endParaRPr>
          </a:p>
        </p:txBody>
      </p:sp>
      <p:sp>
        <p:nvSpPr>
          <p:cNvPr id="3" name="Content Placeholder 2">
            <a:extLst>
              <a:ext uri="{FF2B5EF4-FFF2-40B4-BE49-F238E27FC236}">
                <a16:creationId xmlns="" xmlns:a16="http://schemas.microsoft.com/office/drawing/2014/main" id="{B49BB741-D61B-4C1F-8A29-985C1002E24B}"/>
              </a:ext>
            </a:extLst>
          </p:cNvPr>
          <p:cNvSpPr>
            <a:spLocks noGrp="1"/>
          </p:cNvSpPr>
          <p:nvPr>
            <p:ph idx="1"/>
          </p:nvPr>
        </p:nvSpPr>
        <p:spPr>
          <a:xfrm>
            <a:off x="4976031" y="963877"/>
            <a:ext cx="6377769" cy="4930246"/>
          </a:xfrm>
        </p:spPr>
        <p:txBody>
          <a:bodyPr anchor="ctr">
            <a:normAutofit/>
          </a:bodyPr>
          <a:lstStyle/>
          <a:p>
            <a:r>
              <a:rPr lang="en-US" sz="2400" b="1" dirty="0"/>
              <a:t>1990 - Final Phase I Stormwater Regulations</a:t>
            </a:r>
            <a:endParaRPr lang="en-US" sz="2400" dirty="0"/>
          </a:p>
          <a:p>
            <a:r>
              <a:rPr lang="en-US" sz="2400" b="1" dirty="0"/>
              <a:t>1999 - Final Phase II Stormwater Rule </a:t>
            </a:r>
            <a:endParaRPr lang="en-US" sz="2400" dirty="0"/>
          </a:p>
          <a:p>
            <a:r>
              <a:rPr lang="en-US" sz="2400" b="1" dirty="0"/>
              <a:t>2000 - Final TMDL Regulations </a:t>
            </a:r>
            <a:endParaRPr lang="en-US" sz="2400" dirty="0"/>
          </a:p>
          <a:p>
            <a:r>
              <a:rPr lang="en-US" sz="2400" b="1" dirty="0"/>
              <a:t>2003 - EPA withdraws the July 2000 TMDL Regulations</a:t>
            </a:r>
            <a:endParaRPr lang="en-US" sz="2400" dirty="0"/>
          </a:p>
        </p:txBody>
      </p:sp>
      <p:cxnSp>
        <p:nvCxnSpPr>
          <p:cNvPr id="10" name="Straight Connector 9">
            <a:extLst>
              <a:ext uri="{FF2B5EF4-FFF2-40B4-BE49-F238E27FC236}">
                <a16:creationId xmlns="" xmlns:a16="http://schemas.microsoft.com/office/drawing/2014/main" id="{2D72A2C9-F3CA-4216-8BAD-FA4C970C3C4E}"/>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397188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8D70B121-56F4-4848-B38B-182089D909F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 xmlns:a16="http://schemas.microsoft.com/office/drawing/2014/main" id="{4E65F0FE-2CE5-4B5B-9797-2183D0519D63}"/>
              </a:ext>
            </a:extLst>
          </p:cNvPr>
          <p:cNvSpPr>
            <a:spLocks noGrp="1"/>
          </p:cNvSpPr>
          <p:nvPr>
            <p:ph type="title"/>
          </p:nvPr>
        </p:nvSpPr>
        <p:spPr>
          <a:xfrm>
            <a:off x="838200" y="963877"/>
            <a:ext cx="3494362" cy="4930246"/>
          </a:xfrm>
        </p:spPr>
        <p:txBody>
          <a:bodyPr>
            <a:normAutofit/>
          </a:bodyPr>
          <a:lstStyle/>
          <a:p>
            <a:pPr algn="r"/>
            <a:r>
              <a:rPr lang="en-US" b="1" i="1" dirty="0">
                <a:solidFill>
                  <a:schemeClr val="accent1"/>
                </a:solidFill>
              </a:rPr>
              <a:t>THE RESIDUAL DESIGNATION AUTHORITY</a:t>
            </a:r>
            <a:r>
              <a:rPr lang="en-US" dirty="0">
                <a:solidFill>
                  <a:schemeClr val="accent1"/>
                </a:solidFill>
              </a:rPr>
              <a:t/>
            </a:r>
            <a:br>
              <a:rPr lang="en-US" dirty="0">
                <a:solidFill>
                  <a:schemeClr val="accent1"/>
                </a:solidFill>
              </a:rPr>
            </a:br>
            <a:endParaRPr lang="en-US" dirty="0">
              <a:solidFill>
                <a:schemeClr val="accent1"/>
              </a:solidFill>
            </a:endParaRPr>
          </a:p>
        </p:txBody>
      </p:sp>
      <p:sp>
        <p:nvSpPr>
          <p:cNvPr id="3" name="Content Placeholder 2">
            <a:extLst>
              <a:ext uri="{FF2B5EF4-FFF2-40B4-BE49-F238E27FC236}">
                <a16:creationId xmlns="" xmlns:a16="http://schemas.microsoft.com/office/drawing/2014/main" id="{DE4E70BF-9A7C-40F2-B767-EE31094B780C}"/>
              </a:ext>
            </a:extLst>
          </p:cNvPr>
          <p:cNvSpPr>
            <a:spLocks noGrp="1"/>
          </p:cNvSpPr>
          <p:nvPr>
            <p:ph idx="1"/>
          </p:nvPr>
        </p:nvSpPr>
        <p:spPr>
          <a:xfrm>
            <a:off x="4976031" y="963877"/>
            <a:ext cx="6377769" cy="4930246"/>
          </a:xfrm>
        </p:spPr>
        <p:txBody>
          <a:bodyPr anchor="ctr">
            <a:normAutofit/>
          </a:bodyPr>
          <a:lstStyle/>
          <a:p>
            <a:r>
              <a:rPr lang="en-US" sz="2400" b="1" dirty="0"/>
              <a:t>1973	- First Federal Storm Water Regulations</a:t>
            </a:r>
            <a:endParaRPr lang="en-US" sz="2400" dirty="0"/>
          </a:p>
          <a:p>
            <a:r>
              <a:rPr lang="en-US" sz="2400" b="1" dirty="0"/>
              <a:t>1976 - Second Federal Storm Water Regulations</a:t>
            </a:r>
            <a:endParaRPr lang="en-US" sz="2400" dirty="0"/>
          </a:p>
          <a:p>
            <a:r>
              <a:rPr lang="en-US" sz="2400" b="1" dirty="0"/>
              <a:t>1984 - Third Federal Storm Water Regulations</a:t>
            </a:r>
            <a:endParaRPr lang="en-US" sz="2400" dirty="0"/>
          </a:p>
          <a:p>
            <a:r>
              <a:rPr lang="en-US" sz="2400" b="1" dirty="0"/>
              <a:t>1987 - Water Quality Act of 1987 </a:t>
            </a:r>
            <a:endParaRPr lang="en-US" sz="2400" dirty="0"/>
          </a:p>
          <a:p>
            <a:r>
              <a:rPr lang="en-US" sz="2400" b="1" dirty="0"/>
              <a:t>1990 - Final Phase I Storm Water Regulations</a:t>
            </a:r>
            <a:endParaRPr lang="en-US" sz="2400" dirty="0"/>
          </a:p>
          <a:p>
            <a:r>
              <a:rPr lang="en-US" sz="2400" b="1" dirty="0"/>
              <a:t>1999 - Final Phase II Storm Water Rule</a:t>
            </a:r>
            <a:endParaRPr lang="en-US" sz="2400" dirty="0"/>
          </a:p>
        </p:txBody>
      </p:sp>
      <p:cxnSp>
        <p:nvCxnSpPr>
          <p:cNvPr id="10" name="Straight Connector 9">
            <a:extLst>
              <a:ext uri="{FF2B5EF4-FFF2-40B4-BE49-F238E27FC236}">
                <a16:creationId xmlns="" xmlns:a16="http://schemas.microsoft.com/office/drawing/2014/main" id="{2D72A2C9-F3CA-4216-8BAD-FA4C970C3C4E}"/>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105410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8D70B121-56F4-4848-B38B-182089D909F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 xmlns:a16="http://schemas.microsoft.com/office/drawing/2014/main" id="{B936D829-78CB-4D09-905A-B13A0C77E969}"/>
              </a:ext>
            </a:extLst>
          </p:cNvPr>
          <p:cNvSpPr>
            <a:spLocks noGrp="1"/>
          </p:cNvSpPr>
          <p:nvPr>
            <p:ph type="title"/>
          </p:nvPr>
        </p:nvSpPr>
        <p:spPr>
          <a:xfrm>
            <a:off x="838200" y="963877"/>
            <a:ext cx="3494362" cy="4930246"/>
          </a:xfrm>
        </p:spPr>
        <p:txBody>
          <a:bodyPr>
            <a:normAutofit/>
          </a:bodyPr>
          <a:lstStyle/>
          <a:p>
            <a:pPr algn="r"/>
            <a:r>
              <a:rPr lang="en-US" b="1" i="1" dirty="0">
                <a:solidFill>
                  <a:schemeClr val="accent1"/>
                </a:solidFill>
              </a:rPr>
              <a:t>1973 RDA</a:t>
            </a:r>
            <a:r>
              <a:rPr lang="en-US" dirty="0">
                <a:solidFill>
                  <a:schemeClr val="accent1"/>
                </a:solidFill>
              </a:rPr>
              <a:t/>
            </a:r>
            <a:br>
              <a:rPr lang="en-US" dirty="0">
                <a:solidFill>
                  <a:schemeClr val="accent1"/>
                </a:solidFill>
              </a:rPr>
            </a:br>
            <a:endParaRPr lang="en-US" dirty="0">
              <a:solidFill>
                <a:schemeClr val="accent1"/>
              </a:solidFill>
            </a:endParaRPr>
          </a:p>
        </p:txBody>
      </p:sp>
      <p:sp>
        <p:nvSpPr>
          <p:cNvPr id="3" name="Content Placeholder 2">
            <a:extLst>
              <a:ext uri="{FF2B5EF4-FFF2-40B4-BE49-F238E27FC236}">
                <a16:creationId xmlns="" xmlns:a16="http://schemas.microsoft.com/office/drawing/2014/main" id="{B9C403AE-3460-4B7F-94C8-8F100174F2FA}"/>
              </a:ext>
            </a:extLst>
          </p:cNvPr>
          <p:cNvSpPr>
            <a:spLocks noGrp="1"/>
          </p:cNvSpPr>
          <p:nvPr>
            <p:ph idx="1"/>
          </p:nvPr>
        </p:nvSpPr>
        <p:spPr>
          <a:xfrm>
            <a:off x="4976031" y="963877"/>
            <a:ext cx="6377769" cy="4930246"/>
          </a:xfrm>
        </p:spPr>
        <p:txBody>
          <a:bodyPr anchor="ctr">
            <a:normAutofit/>
          </a:bodyPr>
          <a:lstStyle/>
          <a:p>
            <a:r>
              <a:rPr lang="en-US" sz="2400" dirty="0"/>
              <a:t>EPA </a:t>
            </a:r>
            <a:r>
              <a:rPr lang="en-US" sz="2400" dirty="0">
                <a:solidFill>
                  <a:srgbClr val="FF0000"/>
                </a:solidFill>
              </a:rPr>
              <a:t>exempted</a:t>
            </a:r>
            <a:r>
              <a:rPr lang="en-US" sz="2400" dirty="0"/>
              <a:t> from permit requirements those conveyances carrying storm water runoff uncontaminated by industrial or commercial activity . . . </a:t>
            </a:r>
            <a:r>
              <a:rPr lang="en-US" sz="2400" i="1" dirty="0"/>
              <a:t>unless the particular storm water discharger had been identified by the permitting authority as </a:t>
            </a:r>
            <a:r>
              <a:rPr lang="en-US" sz="2400" i="1" dirty="0">
                <a:solidFill>
                  <a:srgbClr val="FF0000"/>
                </a:solidFill>
              </a:rPr>
              <a:t>a significant contributor </a:t>
            </a:r>
            <a:r>
              <a:rPr lang="en-US" sz="2400" i="1" dirty="0"/>
              <a:t>of pollution</a:t>
            </a:r>
          </a:p>
          <a:p>
            <a:r>
              <a:rPr lang="en-US" sz="2400" dirty="0"/>
              <a:t> </a:t>
            </a:r>
            <a:r>
              <a:rPr lang="en-US" sz="2400" i="1" dirty="0"/>
              <a:t>“Significant contributors” </a:t>
            </a:r>
            <a:r>
              <a:rPr lang="en-US" sz="2400" dirty="0"/>
              <a:t>were to be identified by the States in connection with the development of plans under § 303(e) </a:t>
            </a:r>
          </a:p>
          <a:p>
            <a:endParaRPr lang="en-US" sz="2400" dirty="0"/>
          </a:p>
        </p:txBody>
      </p:sp>
      <p:cxnSp>
        <p:nvCxnSpPr>
          <p:cNvPr id="10" name="Straight Connector 9">
            <a:extLst>
              <a:ext uri="{FF2B5EF4-FFF2-40B4-BE49-F238E27FC236}">
                <a16:creationId xmlns="" xmlns:a16="http://schemas.microsoft.com/office/drawing/2014/main" id="{2D72A2C9-F3CA-4216-8BAD-FA4C970C3C4E}"/>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619384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8D70B121-56F4-4848-B38B-182089D909F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 xmlns:a16="http://schemas.microsoft.com/office/drawing/2014/main" id="{F780C627-FE31-4FA7-A80C-9AFFC21B2DF7}"/>
              </a:ext>
            </a:extLst>
          </p:cNvPr>
          <p:cNvSpPr>
            <a:spLocks noGrp="1"/>
          </p:cNvSpPr>
          <p:nvPr>
            <p:ph type="title"/>
          </p:nvPr>
        </p:nvSpPr>
        <p:spPr>
          <a:xfrm>
            <a:off x="838200" y="963877"/>
            <a:ext cx="3494362" cy="4930246"/>
          </a:xfrm>
        </p:spPr>
        <p:txBody>
          <a:bodyPr>
            <a:normAutofit/>
          </a:bodyPr>
          <a:lstStyle/>
          <a:p>
            <a:pPr algn="r"/>
            <a:r>
              <a:rPr lang="en-US" b="1" i="1" dirty="0">
                <a:solidFill>
                  <a:schemeClr val="accent1"/>
                </a:solidFill>
              </a:rPr>
              <a:t>1976 RDA</a:t>
            </a:r>
            <a:r>
              <a:rPr lang="en-US" dirty="0">
                <a:solidFill>
                  <a:schemeClr val="accent1"/>
                </a:solidFill>
              </a:rPr>
              <a:t/>
            </a:r>
            <a:br>
              <a:rPr lang="en-US" dirty="0">
                <a:solidFill>
                  <a:schemeClr val="accent1"/>
                </a:solidFill>
              </a:rPr>
            </a:br>
            <a:endParaRPr lang="en-US" dirty="0">
              <a:solidFill>
                <a:schemeClr val="accent1"/>
              </a:solidFill>
            </a:endParaRPr>
          </a:p>
        </p:txBody>
      </p:sp>
      <p:sp>
        <p:nvSpPr>
          <p:cNvPr id="3" name="Content Placeholder 2">
            <a:extLst>
              <a:ext uri="{FF2B5EF4-FFF2-40B4-BE49-F238E27FC236}">
                <a16:creationId xmlns="" xmlns:a16="http://schemas.microsoft.com/office/drawing/2014/main" id="{BB4CAAFC-3FA2-4998-871D-1DE78002A495}"/>
              </a:ext>
            </a:extLst>
          </p:cNvPr>
          <p:cNvSpPr>
            <a:spLocks noGrp="1"/>
          </p:cNvSpPr>
          <p:nvPr>
            <p:ph idx="1"/>
          </p:nvPr>
        </p:nvSpPr>
        <p:spPr>
          <a:xfrm>
            <a:off x="4976031" y="963877"/>
            <a:ext cx="6377769" cy="4930246"/>
          </a:xfrm>
        </p:spPr>
        <p:txBody>
          <a:bodyPr anchor="ctr">
            <a:normAutofit/>
          </a:bodyPr>
          <a:lstStyle/>
          <a:p>
            <a:r>
              <a:rPr lang="en-US" sz="2200" dirty="0"/>
              <a:t>Regulations </a:t>
            </a:r>
            <a:r>
              <a:rPr lang="en-US" sz="2200" dirty="0" smtClean="0"/>
              <a:t>require </a:t>
            </a:r>
            <a:r>
              <a:rPr lang="en-US" sz="2200" dirty="0"/>
              <a:t>permits for two types of storm water discharges:</a:t>
            </a:r>
          </a:p>
          <a:p>
            <a:pPr marL="971550" lvl="1" indent="-514350">
              <a:buFont typeface="+mj-lt"/>
              <a:buAutoNum type="arabicPeriod"/>
            </a:pPr>
            <a:r>
              <a:rPr lang="en-US" sz="2200" dirty="0"/>
              <a:t>separate storm sewers in an urbanized area and </a:t>
            </a:r>
            <a:r>
              <a:rPr lang="en-US" sz="2200" i="1" dirty="0"/>
              <a:t>any other discharge to a separate storm sewer designated as </a:t>
            </a:r>
            <a:r>
              <a:rPr lang="en-US" sz="2200" i="1" dirty="0">
                <a:solidFill>
                  <a:srgbClr val="FF0000"/>
                </a:solidFill>
              </a:rPr>
              <a:t>a significant contributor </a:t>
            </a:r>
            <a:r>
              <a:rPr lang="en-US" sz="2200" i="1" dirty="0"/>
              <a:t>of pollution by the permitting authority on a </a:t>
            </a:r>
            <a:r>
              <a:rPr lang="en-US" sz="2200" i="1" dirty="0">
                <a:solidFill>
                  <a:srgbClr val="FF0000"/>
                </a:solidFill>
              </a:rPr>
              <a:t>case-by-case basis</a:t>
            </a:r>
            <a:r>
              <a:rPr lang="en-US" sz="2200" dirty="0"/>
              <a:t>; and </a:t>
            </a:r>
          </a:p>
          <a:p>
            <a:pPr marL="971550" lvl="1" indent="-514350">
              <a:buFont typeface="+mj-lt"/>
              <a:buAutoNum type="arabicPeriod"/>
            </a:pPr>
            <a:r>
              <a:rPr lang="en-US" sz="2200" dirty="0"/>
              <a:t>conveyances used for conveying storm water contaminated by contact with wastes, raw materials or contaminated soils from industrial or commercial areas</a:t>
            </a:r>
          </a:p>
          <a:p>
            <a:r>
              <a:rPr lang="en-US" sz="2200" dirty="0"/>
              <a:t> The 1976 regulations carried over the “designation” provision but was silent as to how “significant contributors” would be identified.</a:t>
            </a:r>
          </a:p>
          <a:p>
            <a:endParaRPr lang="en-US" sz="2200" dirty="0"/>
          </a:p>
        </p:txBody>
      </p:sp>
      <p:cxnSp>
        <p:nvCxnSpPr>
          <p:cNvPr id="10" name="Straight Connector 9">
            <a:extLst>
              <a:ext uri="{FF2B5EF4-FFF2-40B4-BE49-F238E27FC236}">
                <a16:creationId xmlns="" xmlns:a16="http://schemas.microsoft.com/office/drawing/2014/main" id="{2D72A2C9-F3CA-4216-8BAD-FA4C970C3C4E}"/>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811950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8D70B121-56F4-4848-B38B-182089D909F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 xmlns:a16="http://schemas.microsoft.com/office/drawing/2014/main" id="{0A4F9617-B961-409E-A672-3B8BC5200BE7}"/>
              </a:ext>
            </a:extLst>
          </p:cNvPr>
          <p:cNvSpPr>
            <a:spLocks noGrp="1"/>
          </p:cNvSpPr>
          <p:nvPr>
            <p:ph type="title"/>
          </p:nvPr>
        </p:nvSpPr>
        <p:spPr>
          <a:xfrm>
            <a:off x="838200" y="963877"/>
            <a:ext cx="3494362" cy="4930246"/>
          </a:xfrm>
        </p:spPr>
        <p:txBody>
          <a:bodyPr>
            <a:normAutofit/>
          </a:bodyPr>
          <a:lstStyle/>
          <a:p>
            <a:pPr algn="r"/>
            <a:r>
              <a:rPr lang="en-US" b="1" i="1" dirty="0">
                <a:solidFill>
                  <a:schemeClr val="accent1"/>
                </a:solidFill>
              </a:rPr>
              <a:t>1984 RDA</a:t>
            </a:r>
            <a:r>
              <a:rPr lang="en-US" dirty="0">
                <a:solidFill>
                  <a:schemeClr val="accent1"/>
                </a:solidFill>
              </a:rPr>
              <a:t/>
            </a:r>
            <a:br>
              <a:rPr lang="en-US" dirty="0">
                <a:solidFill>
                  <a:schemeClr val="accent1"/>
                </a:solidFill>
              </a:rPr>
            </a:br>
            <a:endParaRPr lang="en-US" dirty="0">
              <a:solidFill>
                <a:schemeClr val="accent1"/>
              </a:solidFill>
            </a:endParaRPr>
          </a:p>
        </p:txBody>
      </p:sp>
      <p:sp>
        <p:nvSpPr>
          <p:cNvPr id="3" name="Content Placeholder 2">
            <a:extLst>
              <a:ext uri="{FF2B5EF4-FFF2-40B4-BE49-F238E27FC236}">
                <a16:creationId xmlns="" xmlns:a16="http://schemas.microsoft.com/office/drawing/2014/main" id="{56BE5F29-6C45-47D8-9401-B06146F9EF7F}"/>
              </a:ext>
            </a:extLst>
          </p:cNvPr>
          <p:cNvSpPr>
            <a:spLocks noGrp="1"/>
          </p:cNvSpPr>
          <p:nvPr>
            <p:ph idx="1"/>
          </p:nvPr>
        </p:nvSpPr>
        <p:spPr>
          <a:xfrm>
            <a:off x="4976031" y="963877"/>
            <a:ext cx="6377769" cy="4930246"/>
          </a:xfrm>
        </p:spPr>
        <p:txBody>
          <a:bodyPr anchor="ctr">
            <a:normAutofit/>
          </a:bodyPr>
          <a:lstStyle/>
          <a:p>
            <a:r>
              <a:rPr lang="en-US" sz="2400" dirty="0"/>
              <a:t>Regulations requiring permits for “storm water point sources”</a:t>
            </a:r>
          </a:p>
          <a:p>
            <a:pPr>
              <a:buFont typeface="Courier New" panose="02070309020205020404" pitchFamily="49" charset="0"/>
              <a:buChar char="o"/>
            </a:pPr>
            <a:r>
              <a:rPr lang="en-US" sz="2400" dirty="0"/>
              <a:t>Includes discharges from urbanized areas, land or activities used for industrial or commercial activities, or </a:t>
            </a:r>
            <a:r>
              <a:rPr lang="en-US" sz="2400" i="1" dirty="0">
                <a:solidFill>
                  <a:srgbClr val="FF0000"/>
                </a:solidFill>
              </a:rPr>
              <a:t>as otherwise designated by the permitting authority on a case-by-case basis</a:t>
            </a:r>
            <a:endParaRPr lang="en-US" sz="2400" i="1" dirty="0">
              <a:solidFill>
                <a:srgbClr val="FF0000"/>
              </a:solidFill>
              <a:effectLst/>
            </a:endParaRPr>
          </a:p>
          <a:p>
            <a:pPr>
              <a:buFont typeface="Courier New" panose="02070309020205020404" pitchFamily="49" charset="0"/>
              <a:buChar char="o"/>
            </a:pPr>
            <a:r>
              <a:rPr lang="en-US" sz="2400" dirty="0"/>
              <a:t>May designate if a </a:t>
            </a:r>
            <a:r>
              <a:rPr lang="en-US" sz="2400" i="1" dirty="0">
                <a:solidFill>
                  <a:srgbClr val="FF0000"/>
                </a:solidFill>
              </a:rPr>
              <a:t>Water Quality Management plan under section 208 </a:t>
            </a:r>
            <a:r>
              <a:rPr lang="en-US" sz="2400" dirty="0"/>
              <a:t>contains requirements or if the discharger is </a:t>
            </a:r>
            <a:r>
              <a:rPr lang="en-US" sz="2400" i="1" dirty="0">
                <a:solidFill>
                  <a:srgbClr val="FF0000"/>
                </a:solidFill>
              </a:rPr>
              <a:t>a significant contributor </a:t>
            </a:r>
            <a:r>
              <a:rPr lang="en-US" sz="2400" dirty="0"/>
              <a:t>of pollution to the waters of the United States. </a:t>
            </a:r>
            <a:endParaRPr lang="en-US" sz="2400" dirty="0">
              <a:effectLst/>
            </a:endParaRPr>
          </a:p>
          <a:p>
            <a:pPr marL="0" indent="0">
              <a:buNone/>
            </a:pPr>
            <a:r>
              <a:rPr lang="en-US" sz="2400" b="1" dirty="0"/>
              <a:t> </a:t>
            </a:r>
            <a:endParaRPr lang="en-US" sz="2400" dirty="0"/>
          </a:p>
          <a:p>
            <a:endParaRPr lang="en-US" sz="2400" dirty="0"/>
          </a:p>
        </p:txBody>
      </p:sp>
      <p:cxnSp>
        <p:nvCxnSpPr>
          <p:cNvPr id="10" name="Straight Connector 9">
            <a:extLst>
              <a:ext uri="{FF2B5EF4-FFF2-40B4-BE49-F238E27FC236}">
                <a16:creationId xmlns="" xmlns:a16="http://schemas.microsoft.com/office/drawing/2014/main" id="{2D72A2C9-F3CA-4216-8BAD-FA4C970C3C4E}"/>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169686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8D70B121-56F4-4848-B38B-182089D909F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 xmlns:a16="http://schemas.microsoft.com/office/drawing/2014/main" id="{9E469B1C-CC31-4746-84B2-349B4F838FA2}"/>
              </a:ext>
            </a:extLst>
          </p:cNvPr>
          <p:cNvSpPr>
            <a:spLocks noGrp="1"/>
          </p:cNvSpPr>
          <p:nvPr>
            <p:ph type="title"/>
          </p:nvPr>
        </p:nvSpPr>
        <p:spPr>
          <a:xfrm>
            <a:off x="838200" y="963877"/>
            <a:ext cx="3494362" cy="4930246"/>
          </a:xfrm>
        </p:spPr>
        <p:txBody>
          <a:bodyPr>
            <a:normAutofit/>
          </a:bodyPr>
          <a:lstStyle/>
          <a:p>
            <a:pPr algn="r"/>
            <a:r>
              <a:rPr lang="en-US" b="1" i="1" dirty="0">
                <a:solidFill>
                  <a:schemeClr val="accent1"/>
                </a:solidFill>
              </a:rPr>
              <a:t>§ 402(p) under the</a:t>
            </a:r>
            <a:r>
              <a:rPr lang="en-US" i="1" dirty="0">
                <a:solidFill>
                  <a:schemeClr val="accent1"/>
                </a:solidFill>
              </a:rPr>
              <a:t> </a:t>
            </a:r>
            <a:r>
              <a:rPr lang="en-US" b="1" i="1" dirty="0">
                <a:solidFill>
                  <a:schemeClr val="accent1"/>
                </a:solidFill>
              </a:rPr>
              <a:t>Water Quality Act of 1987</a:t>
            </a:r>
            <a:r>
              <a:rPr lang="en-US" dirty="0">
                <a:solidFill>
                  <a:schemeClr val="accent1"/>
                </a:solidFill>
              </a:rPr>
              <a:t/>
            </a:r>
            <a:br>
              <a:rPr lang="en-US" dirty="0">
                <a:solidFill>
                  <a:schemeClr val="accent1"/>
                </a:solidFill>
              </a:rPr>
            </a:br>
            <a:endParaRPr lang="en-US" dirty="0">
              <a:solidFill>
                <a:schemeClr val="accent1"/>
              </a:solidFill>
            </a:endParaRPr>
          </a:p>
        </p:txBody>
      </p:sp>
      <p:sp>
        <p:nvSpPr>
          <p:cNvPr id="3" name="Content Placeholder 2">
            <a:extLst>
              <a:ext uri="{FF2B5EF4-FFF2-40B4-BE49-F238E27FC236}">
                <a16:creationId xmlns="" xmlns:a16="http://schemas.microsoft.com/office/drawing/2014/main" id="{9C731E89-7C2E-40A2-9869-5703E0FFCA36}"/>
              </a:ext>
            </a:extLst>
          </p:cNvPr>
          <p:cNvSpPr>
            <a:spLocks noGrp="1"/>
          </p:cNvSpPr>
          <p:nvPr>
            <p:ph idx="1"/>
          </p:nvPr>
        </p:nvSpPr>
        <p:spPr>
          <a:xfrm>
            <a:off x="4976031" y="963877"/>
            <a:ext cx="6377769" cy="4930246"/>
          </a:xfrm>
        </p:spPr>
        <p:txBody>
          <a:bodyPr anchor="ctr">
            <a:normAutofit lnSpcReduction="10000"/>
          </a:bodyPr>
          <a:lstStyle/>
          <a:p>
            <a:pPr marL="0" indent="0">
              <a:buNone/>
            </a:pPr>
            <a:endParaRPr lang="en-US" sz="2200" dirty="0"/>
          </a:p>
          <a:p>
            <a:endParaRPr lang="en-US" sz="2200" dirty="0"/>
          </a:p>
          <a:p>
            <a:r>
              <a:rPr lang="en-US" sz="2200" dirty="0"/>
              <a:t>Mandates a two-phase regulatory approach to stormwater: (1) Phase I Large and Medium MS4s; and (2) Phase II Small MS4s</a:t>
            </a:r>
            <a:r>
              <a:rPr lang="en-US" sz="2200" b="1" dirty="0"/>
              <a:t> </a:t>
            </a:r>
          </a:p>
          <a:p>
            <a:pPr>
              <a:buFont typeface="Courier New" panose="02070309020205020404" pitchFamily="49" charset="0"/>
              <a:buChar char="o"/>
            </a:pPr>
            <a:r>
              <a:rPr lang="en-US" sz="2200" b="1" dirty="0"/>
              <a:t>The Phase I Moratorium Period</a:t>
            </a:r>
            <a:r>
              <a:rPr lang="en-US" sz="2200" dirty="0"/>
              <a:t>: Prior to October 1, 1994, the Administrator or the State (in the case of a permit program approved under this section) shall not require a permit under this section for discharges composed entirely of stormwater</a:t>
            </a:r>
          </a:p>
          <a:p>
            <a:pPr>
              <a:buFont typeface="Courier New" panose="02070309020205020404" pitchFamily="49" charset="0"/>
              <a:buChar char="o"/>
            </a:pPr>
            <a:r>
              <a:rPr lang="en-US" sz="2200" b="1" dirty="0"/>
              <a:t>Exceptions During the Moratorium </a:t>
            </a:r>
            <a:r>
              <a:rPr lang="en-US" sz="2200" b="1" dirty="0" smtClean="0"/>
              <a:t>Period </a:t>
            </a:r>
            <a:r>
              <a:rPr lang="en-US" sz="2200" dirty="0"/>
              <a:t>- </a:t>
            </a:r>
            <a:r>
              <a:rPr lang="en-US" sz="2400" dirty="0" smtClean="0"/>
              <a:t>Section </a:t>
            </a:r>
            <a:r>
              <a:rPr lang="en-US" sz="2200" dirty="0" smtClean="0"/>
              <a:t>402(p</a:t>
            </a:r>
            <a:r>
              <a:rPr lang="en-US" sz="2200" dirty="0"/>
              <a:t>)(2)(E</a:t>
            </a:r>
            <a:r>
              <a:rPr lang="en-US" sz="2200" dirty="0" smtClean="0"/>
              <a:t>): </a:t>
            </a:r>
            <a:r>
              <a:rPr lang="en-US" sz="2200" dirty="0"/>
              <a:t>Discharges for which the Administrator or the State, as the case may be, determines that the stormwater discharge </a:t>
            </a:r>
            <a:r>
              <a:rPr lang="en-US" sz="2200" i="1" dirty="0">
                <a:solidFill>
                  <a:srgbClr val="FF0000"/>
                </a:solidFill>
              </a:rPr>
              <a:t>contributes to a violation</a:t>
            </a:r>
            <a:r>
              <a:rPr lang="en-US" sz="2200" i="1" dirty="0"/>
              <a:t> </a:t>
            </a:r>
            <a:r>
              <a:rPr lang="en-US" sz="2200" dirty="0"/>
              <a:t>of a water quality standard or is a </a:t>
            </a:r>
            <a:r>
              <a:rPr lang="en-US" sz="2200" i="1" dirty="0">
                <a:solidFill>
                  <a:srgbClr val="FF0000"/>
                </a:solidFill>
              </a:rPr>
              <a:t>significant contributor </a:t>
            </a:r>
            <a:r>
              <a:rPr lang="en-US" sz="2200" dirty="0"/>
              <a:t>of pollutants to </a:t>
            </a:r>
            <a:r>
              <a:rPr lang="en-US" sz="2200" dirty="0" smtClean="0"/>
              <a:t>WOTUS</a:t>
            </a:r>
            <a:endParaRPr lang="en-US" sz="2200" dirty="0"/>
          </a:p>
          <a:p>
            <a:endParaRPr lang="en-US" sz="2200" dirty="0"/>
          </a:p>
          <a:p>
            <a:endParaRPr lang="en-US" sz="2200" dirty="0"/>
          </a:p>
        </p:txBody>
      </p:sp>
      <p:cxnSp>
        <p:nvCxnSpPr>
          <p:cNvPr id="10" name="Straight Connector 9">
            <a:extLst>
              <a:ext uri="{FF2B5EF4-FFF2-40B4-BE49-F238E27FC236}">
                <a16:creationId xmlns="" xmlns:a16="http://schemas.microsoft.com/office/drawing/2014/main" id="{2D72A2C9-F3CA-4216-8BAD-FA4C970C3C4E}"/>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916730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8D70B121-56F4-4848-B38B-182089D909F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 xmlns:a16="http://schemas.microsoft.com/office/drawing/2014/main" id="{847E4E58-68C2-450C-86F3-35D92756AA20}"/>
              </a:ext>
            </a:extLst>
          </p:cNvPr>
          <p:cNvSpPr>
            <a:spLocks noGrp="1"/>
          </p:cNvSpPr>
          <p:nvPr>
            <p:ph type="title"/>
          </p:nvPr>
        </p:nvSpPr>
        <p:spPr>
          <a:xfrm>
            <a:off x="838200" y="963877"/>
            <a:ext cx="3494362" cy="4930246"/>
          </a:xfrm>
        </p:spPr>
        <p:txBody>
          <a:bodyPr>
            <a:normAutofit/>
          </a:bodyPr>
          <a:lstStyle/>
          <a:p>
            <a:pPr algn="r"/>
            <a:r>
              <a:rPr lang="en-US" b="1" i="1" dirty="0">
                <a:solidFill>
                  <a:schemeClr val="accent1"/>
                </a:solidFill>
              </a:rPr>
              <a:t>RDA UNDER THE PHASE I REGULATIONS</a:t>
            </a:r>
            <a:r>
              <a:rPr lang="en-US" i="1" dirty="0">
                <a:solidFill>
                  <a:schemeClr val="accent1"/>
                </a:solidFill>
              </a:rPr>
              <a:t/>
            </a:r>
            <a:br>
              <a:rPr lang="en-US" i="1" dirty="0">
                <a:solidFill>
                  <a:schemeClr val="accent1"/>
                </a:solidFill>
              </a:rPr>
            </a:br>
            <a:endParaRPr lang="en-US" i="1" dirty="0">
              <a:solidFill>
                <a:schemeClr val="accent1"/>
              </a:solidFill>
            </a:endParaRPr>
          </a:p>
        </p:txBody>
      </p:sp>
      <p:sp>
        <p:nvSpPr>
          <p:cNvPr id="3" name="Content Placeholder 2">
            <a:extLst>
              <a:ext uri="{FF2B5EF4-FFF2-40B4-BE49-F238E27FC236}">
                <a16:creationId xmlns="" xmlns:a16="http://schemas.microsoft.com/office/drawing/2014/main" id="{C1C3F953-CC30-47FA-92EA-AC92695CEA0D}"/>
              </a:ext>
            </a:extLst>
          </p:cNvPr>
          <p:cNvSpPr>
            <a:spLocks noGrp="1"/>
          </p:cNvSpPr>
          <p:nvPr>
            <p:ph idx="1"/>
          </p:nvPr>
        </p:nvSpPr>
        <p:spPr>
          <a:xfrm>
            <a:off x="4976031" y="963877"/>
            <a:ext cx="6377769" cy="4930246"/>
          </a:xfrm>
        </p:spPr>
        <p:txBody>
          <a:bodyPr anchor="ctr">
            <a:normAutofit/>
          </a:bodyPr>
          <a:lstStyle/>
          <a:p>
            <a:pPr marL="0" indent="0">
              <a:buNone/>
            </a:pPr>
            <a:r>
              <a:rPr lang="en-US" sz="2000" dirty="0"/>
              <a:t> </a:t>
            </a:r>
            <a:endParaRPr lang="en-US" sz="2000" dirty="0">
              <a:effectLst/>
            </a:endParaRPr>
          </a:p>
          <a:p>
            <a:r>
              <a:rPr lang="en-US" sz="2000" dirty="0"/>
              <a:t>Codified the statutory authority of section 402(p)(2)(E) of the CWA for the Administrator or the State Director </a:t>
            </a:r>
          </a:p>
          <a:p>
            <a:r>
              <a:rPr lang="en-US" sz="2000" dirty="0"/>
              <a:t>Petition for Designation </a:t>
            </a:r>
          </a:p>
          <a:p>
            <a:pPr>
              <a:buFont typeface="Courier New" panose="02070309020205020404" pitchFamily="49" charset="0"/>
              <a:buChar char="o"/>
            </a:pPr>
            <a:r>
              <a:rPr lang="en-US" sz="2000" dirty="0"/>
              <a:t>Any operator of an MS4 may petition the permitting authority to require a separate NPDES permit (or a permit issued under an approved NPDES State program) for any discharge into the </a:t>
            </a:r>
            <a:r>
              <a:rPr lang="en-US" sz="2000" dirty="0" smtClean="0"/>
              <a:t>MS4</a:t>
            </a:r>
            <a:endParaRPr lang="en-US" sz="2000" dirty="0"/>
          </a:p>
          <a:p>
            <a:pPr>
              <a:buFont typeface="Courier New" panose="02070309020205020404" pitchFamily="49" charset="0"/>
              <a:buChar char="o"/>
            </a:pPr>
            <a:r>
              <a:rPr lang="en-US" sz="2000" dirty="0">
                <a:solidFill>
                  <a:srgbClr val="FF0000"/>
                </a:solidFill>
              </a:rPr>
              <a:t>Any person </a:t>
            </a:r>
            <a:r>
              <a:rPr lang="en-US" sz="2000" dirty="0"/>
              <a:t>may petition the permitting authority to require a NPDES permit </a:t>
            </a:r>
            <a:r>
              <a:rPr lang="en-US" sz="2000" dirty="0">
                <a:solidFill>
                  <a:srgbClr val="FF0000"/>
                </a:solidFill>
              </a:rPr>
              <a:t>for a discharge </a:t>
            </a:r>
            <a:r>
              <a:rPr lang="en-US" sz="2000" dirty="0"/>
              <a:t>which is composed entirely of storm water which </a:t>
            </a:r>
            <a:r>
              <a:rPr lang="en-US" sz="2000" i="1" dirty="0">
                <a:solidFill>
                  <a:srgbClr val="FF0000"/>
                </a:solidFill>
              </a:rPr>
              <a:t>contributes to a violation</a:t>
            </a:r>
            <a:r>
              <a:rPr lang="en-US" sz="2000" dirty="0"/>
              <a:t> of a water quality standard or is </a:t>
            </a:r>
            <a:r>
              <a:rPr lang="en-US" sz="2000" i="1" dirty="0">
                <a:solidFill>
                  <a:srgbClr val="FF0000"/>
                </a:solidFill>
              </a:rPr>
              <a:t>a significant contributor</a:t>
            </a:r>
            <a:r>
              <a:rPr lang="en-US" sz="2000" dirty="0">
                <a:solidFill>
                  <a:srgbClr val="FF0000"/>
                </a:solidFill>
              </a:rPr>
              <a:t> </a:t>
            </a:r>
            <a:r>
              <a:rPr lang="en-US" sz="2000" dirty="0"/>
              <a:t>of pollutants to waters of the United </a:t>
            </a:r>
            <a:r>
              <a:rPr lang="en-US" sz="2000" dirty="0" smtClean="0"/>
              <a:t>States</a:t>
            </a:r>
            <a:endParaRPr lang="en-US" sz="2000" dirty="0"/>
          </a:p>
          <a:p>
            <a:endParaRPr lang="en-US" sz="2000" dirty="0"/>
          </a:p>
        </p:txBody>
      </p:sp>
      <p:cxnSp>
        <p:nvCxnSpPr>
          <p:cNvPr id="10" name="Straight Connector 9">
            <a:extLst>
              <a:ext uri="{FF2B5EF4-FFF2-40B4-BE49-F238E27FC236}">
                <a16:creationId xmlns="" xmlns:a16="http://schemas.microsoft.com/office/drawing/2014/main" id="{2D72A2C9-F3CA-4216-8BAD-FA4C970C3C4E}"/>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181704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Clarity</Template>
  <TotalTime>336</TotalTime>
  <Words>1093</Words>
  <Application>Microsoft Office PowerPoint</Application>
  <PresentationFormat>Custom</PresentationFormat>
  <Paragraphs>85</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Residual Designation Authority Litigation Update </vt:lpstr>
      <vt:lpstr>THE EVOLUTION OF THE FEDERAL STORM WATER PROGRAM 1972 - 1987 </vt:lpstr>
      <vt:lpstr>THE EVOLUTION OF THE FEDERAL STORMWATER AND TMDL PROGRAMS POST-1987 </vt:lpstr>
      <vt:lpstr>THE RESIDUAL DESIGNATION AUTHORITY </vt:lpstr>
      <vt:lpstr>1973 RDA </vt:lpstr>
      <vt:lpstr>1976 RDA </vt:lpstr>
      <vt:lpstr>1984 RDA </vt:lpstr>
      <vt:lpstr>§ 402(p) under the Water Quality Act of 1987 </vt:lpstr>
      <vt:lpstr>RDA UNDER THE PHASE I REGULATIONS </vt:lpstr>
      <vt:lpstr>RDA UNDER THE PHASE I REGULATIONS </vt:lpstr>
      <vt:lpstr>Pre-enforcement Review under the APA</vt:lpstr>
      <vt:lpstr>Pre-enforcement Review under the APA</vt:lpstr>
      <vt:lpstr>Section 402(p)(6)</vt:lpstr>
      <vt:lpstr>RDA UNDER THE PHASE II REGULATIONS </vt:lpstr>
      <vt:lpstr>Los Angeles Waterkeeper v. Pruitt  </vt:lpstr>
      <vt:lpstr>Blue Water Baltimore, Inc. v. Wheeler  </vt:lpstr>
      <vt:lpstr>U.S. District Court for the Central District of California </vt:lpstr>
      <vt:lpstr>U.S. District Court for the Central District of California </vt:lpstr>
      <vt:lpstr>Lizzie Borden took an axe  </vt:lpstr>
      <vt:lpstr>Did she do it?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Residual Designation Authority Litigation Update</dc:title>
  <dc:creator>Brown, Robert (DEP)</dc:creator>
  <cp:lastModifiedBy>Bob</cp:lastModifiedBy>
  <cp:revision>27</cp:revision>
  <dcterms:created xsi:type="dcterms:W3CDTF">2020-03-13T12:52:14Z</dcterms:created>
  <dcterms:modified xsi:type="dcterms:W3CDTF">2020-03-16T11:09:55Z</dcterms:modified>
</cp:coreProperties>
</file>