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88" r:id="rId3"/>
    <p:sldId id="294" r:id="rId4"/>
    <p:sldId id="289" r:id="rId5"/>
    <p:sldId id="291" r:id="rId6"/>
    <p:sldId id="290" r:id="rId7"/>
    <p:sldId id="292" r:id="rId8"/>
    <p:sldId id="269" r:id="rId9"/>
    <p:sldId id="270" r:id="rId10"/>
    <p:sldId id="295" r:id="rId11"/>
    <p:sldId id="293" r:id="rId12"/>
    <p:sldId id="274" r:id="rId13"/>
    <p:sldId id="276" r:id="rId14"/>
    <p:sldId id="277" r:id="rId15"/>
    <p:sldId id="278" r:id="rId16"/>
    <p:sldId id="279" r:id="rId17"/>
    <p:sldId id="280" r:id="rId18"/>
    <p:sldId id="281" r:id="rId19"/>
    <p:sldId id="283" r:id="rId20"/>
    <p:sldId id="286" r:id="rId21"/>
    <p:sldId id="29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283"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5523A0-4C0C-42CB-8C2E-11E04ABE52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DF56AF1-3B85-40C3-8512-84ECAB81A9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2B19358-7465-403B-B12D-BD625CFB39E8}"/>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5" name="Footer Placeholder 4">
            <a:extLst>
              <a:ext uri="{FF2B5EF4-FFF2-40B4-BE49-F238E27FC236}">
                <a16:creationId xmlns:a16="http://schemas.microsoft.com/office/drawing/2014/main" xmlns="" id="{BC0CAD0C-4C13-4896-829C-E10F9011F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56DA4E9-C17D-4998-99F0-7DC740710A6E}"/>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2480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844875-BEFC-4A70-B2FB-3F6ECA2298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30AEA38-6EF7-4F67-A828-25BB8B9089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3A231E8-E1A4-477A-89D1-EFF26FB44A05}"/>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5" name="Footer Placeholder 4">
            <a:extLst>
              <a:ext uri="{FF2B5EF4-FFF2-40B4-BE49-F238E27FC236}">
                <a16:creationId xmlns:a16="http://schemas.microsoft.com/office/drawing/2014/main" xmlns="" id="{9484F218-975C-4440-B7AD-F7A56000E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A8DAE5-DCE9-459E-AB88-2AF771F69499}"/>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15803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A3940B6-280A-44EA-A1A3-17805883FA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DD6D986-4626-416D-924C-09E4241B56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42DF70A-45CC-460E-BFC5-0B140B812FC2}"/>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5" name="Footer Placeholder 4">
            <a:extLst>
              <a:ext uri="{FF2B5EF4-FFF2-40B4-BE49-F238E27FC236}">
                <a16:creationId xmlns:a16="http://schemas.microsoft.com/office/drawing/2014/main" xmlns="" id="{00D31FCB-F434-4DA0-B977-61533A2C7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AAC0371-FA21-4B48-82CB-585A36701480}"/>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309213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B1FABB-40D9-4B2B-9A80-9C37E19311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C76D1F2-1003-4578-8702-265DEF5CF6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038BDF6-9F96-4AA1-9D35-F9925A0FE6FC}"/>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5" name="Footer Placeholder 4">
            <a:extLst>
              <a:ext uri="{FF2B5EF4-FFF2-40B4-BE49-F238E27FC236}">
                <a16:creationId xmlns:a16="http://schemas.microsoft.com/office/drawing/2014/main" xmlns="" id="{C5E3C484-2FA6-47E2-82D1-7849EDC7B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B846FD3-8AFC-48CD-972E-AFF96E5B8AAB}"/>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287760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60BEB4-4292-4033-A83E-9F39F0F4B1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7FCC7E5-98EB-4DF0-943E-B9DC5BD002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6E594C3-1E6F-4FE6-BAE6-8C6AE88FE711}"/>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5" name="Footer Placeholder 4">
            <a:extLst>
              <a:ext uri="{FF2B5EF4-FFF2-40B4-BE49-F238E27FC236}">
                <a16:creationId xmlns:a16="http://schemas.microsoft.com/office/drawing/2014/main" xmlns="" id="{3164B479-E57A-4041-BE42-DEC4EE6CF8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71DAA63-5BD4-4C59-92A3-0F6B08A64D3E}"/>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3473851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621BA9-43C1-4A28-86B8-79CD6C14A3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58EB268-BDEB-4A4E-A1BF-813C4C8B34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9DBC964-04CF-4129-9B27-0649C99D71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DEDAE7A-8BAD-42E4-B47B-498581CA0A39}"/>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6" name="Footer Placeholder 5">
            <a:extLst>
              <a:ext uri="{FF2B5EF4-FFF2-40B4-BE49-F238E27FC236}">
                <a16:creationId xmlns:a16="http://schemas.microsoft.com/office/drawing/2014/main" xmlns="" id="{182694BF-207E-4D5D-B440-D6E569CF35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A564E03-8E1F-477B-89A6-3484F9DFE870}"/>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363332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CC5858-D149-4C13-A568-BC018DBCC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D3C2796-C3CE-4B75-916E-37A99C1E97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DB8C746-E846-4223-B964-42E3DF3B8C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CF593B6-2222-4183-A7FE-32D94B106C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94868BF-49E9-4D4B-8241-2F3967FA4F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570901D-8E9C-4A6D-B0D4-4532496C910B}"/>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8" name="Footer Placeholder 7">
            <a:extLst>
              <a:ext uri="{FF2B5EF4-FFF2-40B4-BE49-F238E27FC236}">
                <a16:creationId xmlns:a16="http://schemas.microsoft.com/office/drawing/2014/main" xmlns="" id="{C650F69E-2EED-41FE-8758-5AB4EF48CB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34559C0-EBB7-4866-A943-CC1BECE97E51}"/>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2322225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24D463-ED39-4C82-A735-0D581CCA20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4D48774-7E32-43DF-BD7B-51DA8131DC7B}"/>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4" name="Footer Placeholder 3">
            <a:extLst>
              <a:ext uri="{FF2B5EF4-FFF2-40B4-BE49-F238E27FC236}">
                <a16:creationId xmlns:a16="http://schemas.microsoft.com/office/drawing/2014/main" xmlns="" id="{4316A9D3-219F-4E13-B58C-75450DC2F9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166699A-6DD3-4AC7-96C6-6CC962380F05}"/>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3530714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7F8279E-B237-4D40-AFC3-CAE4C6404067}"/>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3" name="Footer Placeholder 2">
            <a:extLst>
              <a:ext uri="{FF2B5EF4-FFF2-40B4-BE49-F238E27FC236}">
                <a16:creationId xmlns:a16="http://schemas.microsoft.com/office/drawing/2014/main" xmlns="" id="{CA49516F-8875-44E9-8AF7-0AD55D45E0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1D983C9-0C0B-45E9-8452-CD4BF3A38860}"/>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165140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4EB7D0-44AD-4FB3-AF5A-DF7FDCCF33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CC24F8C-9A0D-4CBD-A34C-FA1289228B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203DF3F-6343-45DD-B44D-E3056B0FD2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6B0B346-2E29-4B8D-B7FD-A64949409905}"/>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6" name="Footer Placeholder 5">
            <a:extLst>
              <a:ext uri="{FF2B5EF4-FFF2-40B4-BE49-F238E27FC236}">
                <a16:creationId xmlns:a16="http://schemas.microsoft.com/office/drawing/2014/main" xmlns="" id="{B92A43AE-97A2-4118-A356-46FDD7310E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9767B9E-95C8-44D7-80B2-489D9B3714F4}"/>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395321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AE065F-BEB7-440C-921F-35A9F8FF25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65F18CE-9EE2-4112-9A68-20EB9EBD2A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B33E21BA-1D4A-4A72-8321-FE4F4F4CFC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C838574-8A85-41C7-ACA0-86191D551498}"/>
              </a:ext>
            </a:extLst>
          </p:cNvPr>
          <p:cNvSpPr>
            <a:spLocks noGrp="1"/>
          </p:cNvSpPr>
          <p:nvPr>
            <p:ph type="dt" sz="half" idx="10"/>
          </p:nvPr>
        </p:nvSpPr>
        <p:spPr/>
        <p:txBody>
          <a:bodyPr/>
          <a:lstStyle/>
          <a:p>
            <a:fld id="{80968B65-A235-4CFD-9A34-D494DCE5FCE7}" type="datetimeFigureOut">
              <a:rPr lang="en-US" smtClean="0"/>
              <a:t>3/14/2020</a:t>
            </a:fld>
            <a:endParaRPr lang="en-US"/>
          </a:p>
        </p:txBody>
      </p:sp>
      <p:sp>
        <p:nvSpPr>
          <p:cNvPr id="6" name="Footer Placeholder 5">
            <a:extLst>
              <a:ext uri="{FF2B5EF4-FFF2-40B4-BE49-F238E27FC236}">
                <a16:creationId xmlns:a16="http://schemas.microsoft.com/office/drawing/2014/main" xmlns="" id="{FFBFDCA4-244E-42F4-A653-2CF3BC5D11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7652A35-001E-4D8A-A056-D3BCE81C79D5}"/>
              </a:ext>
            </a:extLst>
          </p:cNvPr>
          <p:cNvSpPr>
            <a:spLocks noGrp="1"/>
          </p:cNvSpPr>
          <p:nvPr>
            <p:ph type="sldNum" sz="quarter" idx="12"/>
          </p:nvPr>
        </p:nvSpPr>
        <p:spPr/>
        <p:txBody>
          <a:bodyPr/>
          <a:lstStyle/>
          <a:p>
            <a:fld id="{AA379A7D-669A-409C-8E84-58BBA307BCA5}" type="slidenum">
              <a:rPr lang="en-US" smtClean="0"/>
              <a:t>‹#›</a:t>
            </a:fld>
            <a:endParaRPr lang="en-US"/>
          </a:p>
        </p:txBody>
      </p:sp>
    </p:spTree>
    <p:extLst>
      <p:ext uri="{BB962C8B-B14F-4D97-AF65-F5344CB8AC3E}">
        <p14:creationId xmlns:p14="http://schemas.microsoft.com/office/powerpoint/2010/main" val="127001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DF84C08-B89C-4D56-A607-84CC60CAC7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81B9F8B-BB8F-40A3-BE85-C9040D0A38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B9A845F-C472-4D18-8BA0-5FC16EDBB1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68B65-A235-4CFD-9A34-D494DCE5FCE7}" type="datetimeFigureOut">
              <a:rPr lang="en-US" smtClean="0"/>
              <a:t>3/14/2020</a:t>
            </a:fld>
            <a:endParaRPr lang="en-US"/>
          </a:p>
        </p:txBody>
      </p:sp>
      <p:sp>
        <p:nvSpPr>
          <p:cNvPr id="5" name="Footer Placeholder 4">
            <a:extLst>
              <a:ext uri="{FF2B5EF4-FFF2-40B4-BE49-F238E27FC236}">
                <a16:creationId xmlns:a16="http://schemas.microsoft.com/office/drawing/2014/main" xmlns="" id="{2FA77DE6-0498-4CC8-A09D-3CAE04BB72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F104F8F-2568-419B-95DB-ECB39AF10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79A7D-669A-409C-8E84-58BBA307BCA5}" type="slidenum">
              <a:rPr lang="en-US" smtClean="0"/>
              <a:t>‹#›</a:t>
            </a:fld>
            <a:endParaRPr lang="en-US"/>
          </a:p>
        </p:txBody>
      </p:sp>
    </p:spTree>
    <p:extLst>
      <p:ext uri="{BB962C8B-B14F-4D97-AF65-F5344CB8AC3E}">
        <p14:creationId xmlns:p14="http://schemas.microsoft.com/office/powerpoint/2010/main" val="4237752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D41679-7F92-42C6-84C0-71F745CDB8B0}"/>
              </a:ext>
            </a:extLst>
          </p:cNvPr>
          <p:cNvSpPr>
            <a:spLocks noGrp="1"/>
          </p:cNvSpPr>
          <p:nvPr>
            <p:ph type="ctrTitle"/>
          </p:nvPr>
        </p:nvSpPr>
        <p:spPr>
          <a:xfrm>
            <a:off x="6234324" y="930729"/>
            <a:ext cx="5314542" cy="2628900"/>
          </a:xfrm>
        </p:spPr>
        <p:txBody>
          <a:bodyPr vert="horz" lIns="91440" tIns="45720" rIns="91440" bIns="45720" rtlCol="0" anchor="ctr">
            <a:normAutofit/>
          </a:bodyPr>
          <a:lstStyle/>
          <a:p>
            <a:pPr algn="l"/>
            <a:r>
              <a:rPr lang="en-US" sz="4400" b="1" dirty="0"/>
              <a:t>401 WQC Law Update </a:t>
            </a:r>
          </a:p>
        </p:txBody>
      </p:sp>
      <p:pic>
        <p:nvPicPr>
          <p:cNvPr id="1026" name="Picture 2" descr="Association of Clean Water Administrators Homepage">
            <a:extLst>
              <a:ext uri="{FF2B5EF4-FFF2-40B4-BE49-F238E27FC236}">
                <a16:creationId xmlns:a16="http://schemas.microsoft.com/office/drawing/2014/main" xmlns="" id="{56790D4F-98A2-4B81-B1BE-A16330E852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51" r="1214" b="-2"/>
          <a:stretch/>
        </p:blipFill>
        <p:spPr bwMode="auto">
          <a:xfrm>
            <a:off x="2" y="-2"/>
            <a:ext cx="5441859" cy="5654940"/>
          </a:xfrm>
          <a:custGeom>
            <a:avLst/>
            <a:gdLst>
              <a:gd name="connsiteX0" fmla="*/ 0 w 5441859"/>
              <a:gd name="connsiteY0" fmla="*/ 0 h 5654940"/>
              <a:gd name="connsiteX1" fmla="*/ 4400491 w 5441859"/>
              <a:gd name="connsiteY1" fmla="*/ 0 h 5654940"/>
              <a:gd name="connsiteX2" fmla="*/ 4484766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1" y="0"/>
                </a:lnTo>
                <a:lnTo>
                  <a:pt x="4484766" y="76595"/>
                </a:lnTo>
                <a:cubicBezTo>
                  <a:pt x="5076107"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noFill/>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xmlns="" id="{3349A934-1354-417C-BA39-7A542F7759CC}"/>
              </a:ext>
            </a:extLst>
          </p:cNvPr>
          <p:cNvSpPr>
            <a:spLocks noGrp="1"/>
          </p:cNvSpPr>
          <p:nvPr>
            <p:ph type="subTitle" idx="1"/>
          </p:nvPr>
        </p:nvSpPr>
        <p:spPr>
          <a:xfrm>
            <a:off x="6234330" y="3886200"/>
            <a:ext cx="5314542" cy="1768738"/>
          </a:xfrm>
        </p:spPr>
        <p:txBody>
          <a:bodyPr vert="horz" lIns="91440" tIns="45720" rIns="91440" bIns="45720" rtlCol="0" anchor="t">
            <a:normAutofit/>
          </a:bodyPr>
          <a:lstStyle/>
          <a:p>
            <a:pPr indent="-228600" algn="l">
              <a:buFont typeface="Arial" panose="020B0604020202020204" pitchFamily="34" charset="0"/>
              <a:buChar char="•"/>
            </a:pPr>
            <a:endParaRPr lang="en-US" sz="1800" dirty="0"/>
          </a:p>
          <a:p>
            <a:pPr algn="l"/>
            <a:r>
              <a:rPr lang="en-US" sz="1800" dirty="0"/>
              <a:t>Robert G. Brown, Deputy Assistant Commissioner</a:t>
            </a:r>
          </a:p>
          <a:p>
            <a:pPr algn="l"/>
            <a:r>
              <a:rPr lang="en-US" sz="1800" dirty="0"/>
              <a:t>Bureau of Water Resources</a:t>
            </a:r>
          </a:p>
          <a:p>
            <a:pPr algn="l"/>
            <a:r>
              <a:rPr lang="en-US" sz="1800" dirty="0"/>
              <a:t>Massachusetts Dept. of Environmental Protection</a:t>
            </a:r>
          </a:p>
        </p:txBody>
      </p:sp>
    </p:spTree>
    <p:extLst>
      <p:ext uri="{BB962C8B-B14F-4D97-AF65-F5344CB8AC3E}">
        <p14:creationId xmlns:p14="http://schemas.microsoft.com/office/powerpoint/2010/main" val="2296027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51614F-151D-43E5-820E-4DC5A4588F6C}"/>
              </a:ext>
            </a:extLst>
          </p:cNvPr>
          <p:cNvSpPr>
            <a:spLocks noGrp="1"/>
          </p:cNvSpPr>
          <p:nvPr>
            <p:ph type="title"/>
          </p:nvPr>
        </p:nvSpPr>
        <p:spPr/>
        <p:txBody>
          <a:bodyPr/>
          <a:lstStyle/>
          <a:p>
            <a:r>
              <a:rPr lang="en-US" b="1" i="1" dirty="0"/>
              <a:t>DC Circuit Court</a:t>
            </a:r>
          </a:p>
        </p:txBody>
      </p:sp>
      <p:sp>
        <p:nvSpPr>
          <p:cNvPr id="3" name="Content Placeholder 2">
            <a:extLst>
              <a:ext uri="{FF2B5EF4-FFF2-40B4-BE49-F238E27FC236}">
                <a16:creationId xmlns:a16="http://schemas.microsoft.com/office/drawing/2014/main" xmlns="" id="{100CCBA6-F787-4E17-948C-ACAB234A240A}"/>
              </a:ext>
            </a:extLst>
          </p:cNvPr>
          <p:cNvSpPr>
            <a:spLocks noGrp="1"/>
          </p:cNvSpPr>
          <p:nvPr>
            <p:ph idx="1"/>
          </p:nvPr>
        </p:nvSpPr>
        <p:spPr/>
        <p:txBody>
          <a:bodyPr/>
          <a:lstStyle/>
          <a:p>
            <a:r>
              <a:rPr lang="en-US" b="1" dirty="0"/>
              <a:t>August </a:t>
            </a:r>
            <a:r>
              <a:rPr lang="en-US" b="1" dirty="0" smtClean="0"/>
              <a:t>2017</a:t>
            </a:r>
            <a:r>
              <a:rPr lang="en-US" dirty="0" smtClean="0"/>
              <a:t> -</a:t>
            </a:r>
            <a:r>
              <a:rPr lang="en-US" b="1" dirty="0" smtClean="0"/>
              <a:t> </a:t>
            </a:r>
            <a:r>
              <a:rPr lang="en-US" dirty="0"/>
              <a:t>the D.C. Circuit Court held that FERC must further assess downstream greenhouse gas (GHG) impacts of power plants to be served by the</a:t>
            </a:r>
            <a:r>
              <a:rPr lang="en-US" b="1" dirty="0"/>
              <a:t> Southeast Market Pipelines (SMP) project, </a:t>
            </a:r>
            <a:r>
              <a:rPr lang="en-US" dirty="0"/>
              <a:t>vacated </a:t>
            </a:r>
            <a:r>
              <a:rPr lang="en-US" dirty="0" smtClean="0"/>
              <a:t>FERC’s </a:t>
            </a:r>
            <a:r>
              <a:rPr lang="en-US" dirty="0"/>
              <a:t>SMP Certificate and remanded back to FERC</a:t>
            </a:r>
            <a:endParaRPr lang="en-US" dirty="0">
              <a:effectLst/>
            </a:endParaRPr>
          </a:p>
          <a:p>
            <a:endParaRPr lang="en-US" dirty="0"/>
          </a:p>
        </p:txBody>
      </p:sp>
    </p:spTree>
    <p:extLst>
      <p:ext uri="{BB962C8B-B14F-4D97-AF65-F5344CB8AC3E}">
        <p14:creationId xmlns:p14="http://schemas.microsoft.com/office/powerpoint/2010/main" val="1164033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2873B2-05CA-4305-94BA-A98E1C3341C1}"/>
              </a:ext>
            </a:extLst>
          </p:cNvPr>
          <p:cNvSpPr>
            <a:spLocks noGrp="1"/>
          </p:cNvSpPr>
          <p:nvPr>
            <p:ph type="title"/>
          </p:nvPr>
        </p:nvSpPr>
        <p:spPr/>
        <p:txBody>
          <a:bodyPr/>
          <a:lstStyle/>
          <a:p>
            <a:r>
              <a:rPr lang="en-US" b="1" i="1" dirty="0" smtClean="0"/>
              <a:t>FERC’s Actions</a:t>
            </a:r>
            <a:endParaRPr lang="en-US" b="1" i="1" dirty="0"/>
          </a:p>
        </p:txBody>
      </p:sp>
      <p:sp>
        <p:nvSpPr>
          <p:cNvPr id="3" name="Content Placeholder 2">
            <a:extLst>
              <a:ext uri="{FF2B5EF4-FFF2-40B4-BE49-F238E27FC236}">
                <a16:creationId xmlns:a16="http://schemas.microsoft.com/office/drawing/2014/main" xmlns="" id="{31EDCAC9-C7D3-41BA-8030-4AB4B919B801}"/>
              </a:ext>
            </a:extLst>
          </p:cNvPr>
          <p:cNvSpPr>
            <a:spLocks noGrp="1"/>
          </p:cNvSpPr>
          <p:nvPr>
            <p:ph idx="1"/>
          </p:nvPr>
        </p:nvSpPr>
        <p:spPr/>
        <p:txBody>
          <a:bodyPr>
            <a:normAutofit lnSpcReduction="10000"/>
          </a:bodyPr>
          <a:lstStyle/>
          <a:p>
            <a:r>
              <a:rPr lang="en-US" b="1" dirty="0"/>
              <a:t>Sept. 2017 </a:t>
            </a:r>
            <a:r>
              <a:rPr lang="en-US" dirty="0" smtClean="0"/>
              <a:t>-</a:t>
            </a:r>
            <a:r>
              <a:rPr lang="en-US" b="1" dirty="0" smtClean="0"/>
              <a:t> </a:t>
            </a:r>
            <a:r>
              <a:rPr lang="en-US" dirty="0" smtClean="0"/>
              <a:t>FERC issues </a:t>
            </a:r>
            <a:r>
              <a:rPr lang="en-US" dirty="0"/>
              <a:t>a waiver order declaring NYDEC’s </a:t>
            </a:r>
            <a:r>
              <a:rPr lang="en-US" dirty="0" smtClean="0"/>
              <a:t>denial </a:t>
            </a:r>
            <a:r>
              <a:rPr lang="en-US" dirty="0"/>
              <a:t>for </a:t>
            </a:r>
            <a:r>
              <a:rPr lang="en-US" b="1" dirty="0"/>
              <a:t>Millennium’s Valley Lateral Project </a:t>
            </a:r>
            <a:r>
              <a:rPr lang="en-US" dirty="0" smtClean="0"/>
              <a:t>void </a:t>
            </a:r>
            <a:r>
              <a:rPr lang="en-US" dirty="0"/>
              <a:t>because </a:t>
            </a:r>
            <a:r>
              <a:rPr lang="en-US" dirty="0" smtClean="0"/>
              <a:t>NY missed </a:t>
            </a:r>
            <a:r>
              <a:rPr lang="en-US" dirty="0"/>
              <a:t>the </a:t>
            </a:r>
            <a:r>
              <a:rPr lang="en-US" dirty="0" smtClean="0"/>
              <a:t>one-year deadline. </a:t>
            </a:r>
            <a:r>
              <a:rPr lang="en-US" dirty="0"/>
              <a:t>Millennium Pipeline Company, L.L.C., 160 FERC ¶ 61,065</a:t>
            </a:r>
          </a:p>
          <a:p>
            <a:r>
              <a:rPr lang="en-US" b="1" dirty="0" smtClean="0"/>
              <a:t>Aug</a:t>
            </a:r>
            <a:r>
              <a:rPr lang="en-US" b="1" dirty="0"/>
              <a:t>. 2018</a:t>
            </a:r>
            <a:r>
              <a:rPr lang="en-US" dirty="0"/>
              <a:t> </a:t>
            </a:r>
            <a:r>
              <a:rPr lang="en-US" dirty="0" smtClean="0"/>
              <a:t>- FERC </a:t>
            </a:r>
            <a:r>
              <a:rPr lang="en-US" dirty="0"/>
              <a:t>issues a </a:t>
            </a:r>
            <a:r>
              <a:rPr lang="en-US" dirty="0" smtClean="0"/>
              <a:t>waiver order declaring NYDEC’s denial for </a:t>
            </a:r>
            <a:r>
              <a:rPr lang="en-US" b="1" dirty="0"/>
              <a:t>National Fuel Gas Supply Corp. and Empire Pipeline</a:t>
            </a:r>
            <a:r>
              <a:rPr lang="en-US" dirty="0"/>
              <a:t>, </a:t>
            </a:r>
            <a:r>
              <a:rPr lang="en-US" b="1" dirty="0"/>
              <a:t>Inc.’s Northern Access Project</a:t>
            </a:r>
            <a:r>
              <a:rPr lang="en-US" dirty="0"/>
              <a:t> </a:t>
            </a:r>
          </a:p>
          <a:p>
            <a:r>
              <a:rPr lang="en-US" b="1" dirty="0"/>
              <a:t>Aug. 2018 </a:t>
            </a:r>
            <a:r>
              <a:rPr lang="en-US" b="1" dirty="0" smtClean="0"/>
              <a:t>- </a:t>
            </a:r>
            <a:r>
              <a:rPr lang="en-US" b="1" dirty="0"/>
              <a:t>Senate Committee on Environment and Public Works</a:t>
            </a:r>
            <a:r>
              <a:rPr lang="en-US" dirty="0"/>
              <a:t> holds a legislative hearing entitled, “Hearing to Examine Implementation of Clean Water Act Section 401 and S. 3303, the Water Quality Certification Improvement Act of </a:t>
            </a:r>
            <a:r>
              <a:rPr lang="en-US" dirty="0" smtClean="0"/>
              <a:t>2018”</a:t>
            </a:r>
            <a:endParaRPr lang="en-US" dirty="0"/>
          </a:p>
          <a:p>
            <a:endParaRPr lang="en-US" dirty="0"/>
          </a:p>
        </p:txBody>
      </p:sp>
    </p:spTree>
    <p:extLst>
      <p:ext uri="{BB962C8B-B14F-4D97-AF65-F5344CB8AC3E}">
        <p14:creationId xmlns:p14="http://schemas.microsoft.com/office/powerpoint/2010/main" val="210090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F1ECB4-6DAC-4789-9CD9-3E6DD0849E26}"/>
              </a:ext>
            </a:extLst>
          </p:cNvPr>
          <p:cNvSpPr>
            <a:spLocks noGrp="1"/>
          </p:cNvSpPr>
          <p:nvPr>
            <p:ph type="title"/>
          </p:nvPr>
        </p:nvSpPr>
        <p:spPr/>
        <p:txBody>
          <a:bodyPr/>
          <a:lstStyle/>
          <a:p>
            <a:r>
              <a:rPr lang="en-US" b="1" i="1" dirty="0"/>
              <a:t>Hoopa Valley Tribe v. FERC</a:t>
            </a:r>
            <a:endParaRPr lang="en-US" dirty="0"/>
          </a:p>
        </p:txBody>
      </p:sp>
      <p:sp>
        <p:nvSpPr>
          <p:cNvPr id="3" name="Content Placeholder 2">
            <a:extLst>
              <a:ext uri="{FF2B5EF4-FFF2-40B4-BE49-F238E27FC236}">
                <a16:creationId xmlns:a16="http://schemas.microsoft.com/office/drawing/2014/main" xmlns="" id="{D4EA8E7F-70E3-495C-B273-9CB82E63BFE6}"/>
              </a:ext>
            </a:extLst>
          </p:cNvPr>
          <p:cNvSpPr>
            <a:spLocks noGrp="1"/>
          </p:cNvSpPr>
          <p:nvPr>
            <p:ph idx="1"/>
          </p:nvPr>
        </p:nvSpPr>
        <p:spPr/>
        <p:txBody>
          <a:bodyPr/>
          <a:lstStyle/>
          <a:p>
            <a:r>
              <a:rPr lang="en-US" b="1" dirty="0" smtClean="0"/>
              <a:t>Jan. 2019 </a:t>
            </a:r>
            <a:r>
              <a:rPr lang="en-US" dirty="0" smtClean="0"/>
              <a:t>- the </a:t>
            </a:r>
            <a:r>
              <a:rPr lang="en-US" dirty="0"/>
              <a:t>D.C. Circuit Court concluded that a FERC hydroelectric licensee’s repeated withdrawal and resubmission of water quality certification requests under Section 401 of the CWA pursuant to a written agreement with state water quality agencies does not trigger a new statutory period of state water quality review.  </a:t>
            </a:r>
            <a:endParaRPr lang="en-US" dirty="0" smtClean="0"/>
          </a:p>
          <a:p>
            <a:r>
              <a:rPr lang="en-US" i="1" dirty="0" smtClean="0"/>
              <a:t>Hoopa </a:t>
            </a:r>
            <a:r>
              <a:rPr lang="en-US" i="1" dirty="0"/>
              <a:t>Valley Tribe,</a:t>
            </a:r>
            <a:r>
              <a:rPr lang="en-US" dirty="0"/>
              <a:t> 913 F.3d 1099 (D.C. Cir. 2019)</a:t>
            </a:r>
            <a:endParaRPr lang="en-US" dirty="0">
              <a:effectLst/>
            </a:endParaRPr>
          </a:p>
          <a:p>
            <a:endParaRPr lang="en-US" dirty="0"/>
          </a:p>
        </p:txBody>
      </p:sp>
    </p:spTree>
    <p:extLst>
      <p:ext uri="{BB962C8B-B14F-4D97-AF65-F5344CB8AC3E}">
        <p14:creationId xmlns:p14="http://schemas.microsoft.com/office/powerpoint/2010/main" val="336852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1E1D6C-7800-42F6-8CE1-ED6F0637B50E}"/>
              </a:ext>
            </a:extLst>
          </p:cNvPr>
          <p:cNvSpPr>
            <a:spLocks noGrp="1"/>
          </p:cNvSpPr>
          <p:nvPr>
            <p:ph type="title"/>
          </p:nvPr>
        </p:nvSpPr>
        <p:spPr/>
        <p:txBody>
          <a:bodyPr/>
          <a:lstStyle/>
          <a:p>
            <a:r>
              <a:rPr lang="en-US" b="1" i="1" dirty="0"/>
              <a:t>Executive Order on Promoting Energy Infrastructure and Economic Growth</a:t>
            </a:r>
            <a:endParaRPr lang="en-US" i="1" dirty="0"/>
          </a:p>
        </p:txBody>
      </p:sp>
      <p:sp>
        <p:nvSpPr>
          <p:cNvPr id="3" name="Content Placeholder 2">
            <a:extLst>
              <a:ext uri="{FF2B5EF4-FFF2-40B4-BE49-F238E27FC236}">
                <a16:creationId xmlns:a16="http://schemas.microsoft.com/office/drawing/2014/main" xmlns="" id="{858D0B45-8ACA-4CE1-B6A6-77CD295286AB}"/>
              </a:ext>
            </a:extLst>
          </p:cNvPr>
          <p:cNvSpPr>
            <a:spLocks noGrp="1"/>
          </p:cNvSpPr>
          <p:nvPr>
            <p:ph idx="1"/>
          </p:nvPr>
        </p:nvSpPr>
        <p:spPr/>
        <p:txBody>
          <a:bodyPr>
            <a:normAutofit lnSpcReduction="10000"/>
          </a:bodyPr>
          <a:lstStyle/>
          <a:p>
            <a:r>
              <a:rPr lang="en-US" dirty="0"/>
              <a:t>April </a:t>
            </a:r>
            <a:r>
              <a:rPr lang="en-US" dirty="0" smtClean="0"/>
              <a:t>2019</a:t>
            </a:r>
            <a:r>
              <a:rPr lang="en-US" dirty="0"/>
              <a:t> </a:t>
            </a:r>
            <a:r>
              <a:rPr lang="en-US" dirty="0" smtClean="0"/>
              <a:t>- President Trump issues EO 13868</a:t>
            </a:r>
          </a:p>
          <a:p>
            <a:r>
              <a:rPr lang="en-US" dirty="0" smtClean="0"/>
              <a:t>Directs EPA to </a:t>
            </a:r>
            <a:r>
              <a:rPr lang="en-US" dirty="0"/>
              <a:t>review section 401 of the CWA and </a:t>
            </a:r>
            <a:r>
              <a:rPr lang="en-US" dirty="0" smtClean="0"/>
              <a:t>EPA’s </a:t>
            </a:r>
            <a:r>
              <a:rPr lang="en-US" dirty="0"/>
              <a:t>related regulations and </a:t>
            </a:r>
            <a:r>
              <a:rPr lang="en-US" dirty="0" smtClean="0"/>
              <a:t>guidance </a:t>
            </a:r>
            <a:r>
              <a:rPr lang="en-US" dirty="0"/>
              <a:t>to determine whether and how to adjust </a:t>
            </a:r>
            <a:r>
              <a:rPr lang="en-US" dirty="0" smtClean="0"/>
              <a:t>EPA’s </a:t>
            </a:r>
            <a:r>
              <a:rPr lang="en-US" dirty="0"/>
              <a:t>regulations and guidance to ensure the efficient permitting of energy </a:t>
            </a:r>
            <a:r>
              <a:rPr lang="en-US" dirty="0" smtClean="0"/>
              <a:t>infrastructure </a:t>
            </a:r>
          </a:p>
          <a:p>
            <a:r>
              <a:rPr lang="en-US" dirty="0" smtClean="0"/>
              <a:t>Directs EPA </a:t>
            </a:r>
            <a:r>
              <a:rPr lang="en-US" dirty="0" smtClean="0"/>
              <a:t>to </a:t>
            </a:r>
            <a:r>
              <a:rPr lang="en-US" dirty="0"/>
              <a:t>focus on “the appropriate scope of water quality reviews,” “types of conditions that may be appropriate to include in a certification,” and “expectations for reasonable review times for various types of certification </a:t>
            </a:r>
            <a:r>
              <a:rPr lang="en-US" dirty="0" smtClean="0"/>
              <a:t>requests” </a:t>
            </a:r>
          </a:p>
          <a:p>
            <a:r>
              <a:rPr lang="en-US" dirty="0" smtClean="0"/>
              <a:t>Once EPA has </a:t>
            </a:r>
            <a:r>
              <a:rPr lang="en-US" dirty="0"/>
              <a:t>completed this review, </a:t>
            </a:r>
            <a:r>
              <a:rPr lang="en-US" dirty="0" smtClean="0"/>
              <a:t>it </a:t>
            </a:r>
            <a:r>
              <a:rPr lang="en-US" dirty="0"/>
              <a:t>is directed to </a:t>
            </a:r>
            <a:r>
              <a:rPr lang="en-US" dirty="0" smtClean="0"/>
              <a:t>issue </a:t>
            </a:r>
            <a:r>
              <a:rPr lang="en-US" dirty="0"/>
              <a:t>new guidance and consider new </a:t>
            </a:r>
            <a:r>
              <a:rPr lang="en-US" dirty="0" smtClean="0"/>
              <a:t>regulations</a:t>
            </a:r>
            <a:endParaRPr lang="en-US" dirty="0"/>
          </a:p>
        </p:txBody>
      </p:sp>
    </p:spTree>
    <p:extLst>
      <p:ext uri="{BB962C8B-B14F-4D97-AF65-F5344CB8AC3E}">
        <p14:creationId xmlns:p14="http://schemas.microsoft.com/office/powerpoint/2010/main" val="3121924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1388FC-4E03-42F2-B9AA-55C8EAE50413}"/>
              </a:ext>
            </a:extLst>
          </p:cNvPr>
          <p:cNvSpPr>
            <a:spLocks noGrp="1"/>
          </p:cNvSpPr>
          <p:nvPr>
            <p:ph type="title"/>
          </p:nvPr>
        </p:nvSpPr>
        <p:spPr/>
        <p:txBody>
          <a:bodyPr/>
          <a:lstStyle/>
          <a:p>
            <a:r>
              <a:rPr lang="en-US" b="1" i="1" dirty="0" smtClean="0"/>
              <a:t>More from FERC</a:t>
            </a:r>
            <a:endParaRPr lang="en-US" i="1" dirty="0"/>
          </a:p>
        </p:txBody>
      </p:sp>
      <p:sp>
        <p:nvSpPr>
          <p:cNvPr id="3" name="Content Placeholder 2">
            <a:extLst>
              <a:ext uri="{FF2B5EF4-FFF2-40B4-BE49-F238E27FC236}">
                <a16:creationId xmlns:a16="http://schemas.microsoft.com/office/drawing/2014/main" xmlns="" id="{6B77C362-B8CB-4362-9AAD-AF919FCEA5EE}"/>
              </a:ext>
            </a:extLst>
          </p:cNvPr>
          <p:cNvSpPr>
            <a:spLocks noGrp="1"/>
          </p:cNvSpPr>
          <p:nvPr>
            <p:ph idx="1"/>
          </p:nvPr>
        </p:nvSpPr>
        <p:spPr/>
        <p:txBody>
          <a:bodyPr>
            <a:normAutofit/>
          </a:bodyPr>
          <a:lstStyle/>
          <a:p>
            <a:r>
              <a:rPr lang="en-US" b="1" i="1" dirty="0"/>
              <a:t>April </a:t>
            </a:r>
            <a:r>
              <a:rPr lang="en-US" b="1" i="1" dirty="0" smtClean="0"/>
              <a:t>2019</a:t>
            </a:r>
            <a:r>
              <a:rPr lang="en-US" i="1" dirty="0" smtClean="0"/>
              <a:t> - </a:t>
            </a:r>
            <a:r>
              <a:rPr lang="en-US" dirty="0"/>
              <a:t>FERC </a:t>
            </a:r>
            <a:r>
              <a:rPr lang="en-US" dirty="0" smtClean="0"/>
              <a:t>issues </a:t>
            </a:r>
            <a:r>
              <a:rPr lang="en-US" dirty="0"/>
              <a:t>a waiver order declaring </a:t>
            </a:r>
            <a:r>
              <a:rPr lang="en-US" dirty="0" smtClean="0"/>
              <a:t>that </a:t>
            </a:r>
            <a:r>
              <a:rPr lang="en-US" dirty="0"/>
              <a:t>the California State Water Resources Control Board had waived its authority </a:t>
            </a:r>
            <a:r>
              <a:rPr lang="en-US" dirty="0" smtClean="0"/>
              <a:t>to </a:t>
            </a:r>
            <a:r>
              <a:rPr lang="en-US" dirty="0"/>
              <a:t>issue a </a:t>
            </a:r>
            <a:r>
              <a:rPr lang="en-US" dirty="0" smtClean="0"/>
              <a:t>WQC for </a:t>
            </a:r>
            <a:r>
              <a:rPr lang="en-US" dirty="0"/>
              <a:t>the relicensing of the </a:t>
            </a:r>
            <a:r>
              <a:rPr lang="en-US" b="1" dirty="0"/>
              <a:t>Middle Fork American River Hydroelectric Project</a:t>
            </a:r>
            <a:r>
              <a:rPr lang="en-US" dirty="0"/>
              <a:t>.  Placer County Water Agency, 167 FERC ¶ </a:t>
            </a:r>
            <a:r>
              <a:rPr lang="en-US" dirty="0" smtClean="0"/>
              <a:t>61,056</a:t>
            </a:r>
            <a:endParaRPr lang="en-US" dirty="0"/>
          </a:p>
          <a:p>
            <a:r>
              <a:rPr lang="en-US" b="1" dirty="0"/>
              <a:t>Aug. </a:t>
            </a:r>
            <a:r>
              <a:rPr lang="en-US" b="1" dirty="0" smtClean="0"/>
              <a:t>2019</a:t>
            </a:r>
            <a:r>
              <a:rPr lang="en-US" dirty="0"/>
              <a:t>, FERC issues a waiver order declaring that </a:t>
            </a:r>
            <a:r>
              <a:rPr lang="en-US" dirty="0" smtClean="0"/>
              <a:t>NYDEC </a:t>
            </a:r>
            <a:r>
              <a:rPr lang="en-US" dirty="0"/>
              <a:t>had waived its authority to issue a WQC for </a:t>
            </a:r>
            <a:r>
              <a:rPr lang="en-US" dirty="0" smtClean="0"/>
              <a:t>the Constitution Pipeline Project.  </a:t>
            </a:r>
            <a:r>
              <a:rPr lang="en-US" b="1" dirty="0" smtClean="0"/>
              <a:t>Constitution </a:t>
            </a:r>
            <a:r>
              <a:rPr lang="en-US" b="1" dirty="0"/>
              <a:t>Pipeline Company</a:t>
            </a:r>
            <a:r>
              <a:rPr lang="en-US" dirty="0"/>
              <a:t>, 168 FERC ¶ 61,129, reversing </a:t>
            </a:r>
            <a:r>
              <a:rPr lang="en-US" dirty="0" smtClean="0"/>
              <a:t>its Jan. 2018 determination</a:t>
            </a:r>
            <a:endParaRPr lang="en-US" dirty="0"/>
          </a:p>
          <a:p>
            <a:endParaRPr lang="en-US" dirty="0"/>
          </a:p>
        </p:txBody>
      </p:sp>
    </p:spTree>
    <p:extLst>
      <p:ext uri="{BB962C8B-B14F-4D97-AF65-F5344CB8AC3E}">
        <p14:creationId xmlns:p14="http://schemas.microsoft.com/office/powerpoint/2010/main" val="2997334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0E8188-88A4-4D9D-87A6-DD7E2A3273DC}"/>
              </a:ext>
            </a:extLst>
          </p:cNvPr>
          <p:cNvSpPr>
            <a:spLocks noGrp="1"/>
          </p:cNvSpPr>
          <p:nvPr>
            <p:ph type="title"/>
          </p:nvPr>
        </p:nvSpPr>
        <p:spPr/>
        <p:txBody>
          <a:bodyPr/>
          <a:lstStyle/>
          <a:p>
            <a:r>
              <a:rPr lang="en-US" b="1" i="1" dirty="0"/>
              <a:t>More </a:t>
            </a:r>
            <a:r>
              <a:rPr lang="en-US" b="1" i="1" dirty="0" smtClean="0"/>
              <a:t>from the States</a:t>
            </a:r>
            <a:endParaRPr lang="en-US" b="1" i="1" dirty="0"/>
          </a:p>
        </p:txBody>
      </p:sp>
      <p:sp>
        <p:nvSpPr>
          <p:cNvPr id="3" name="Content Placeholder 2">
            <a:extLst>
              <a:ext uri="{FF2B5EF4-FFF2-40B4-BE49-F238E27FC236}">
                <a16:creationId xmlns:a16="http://schemas.microsoft.com/office/drawing/2014/main" xmlns="" id="{AFBF1F3E-7E97-4A3B-8948-C062F7514206}"/>
              </a:ext>
            </a:extLst>
          </p:cNvPr>
          <p:cNvSpPr>
            <a:spLocks noGrp="1"/>
          </p:cNvSpPr>
          <p:nvPr>
            <p:ph idx="1"/>
          </p:nvPr>
        </p:nvSpPr>
        <p:spPr/>
        <p:txBody>
          <a:bodyPr/>
          <a:lstStyle/>
          <a:p>
            <a:r>
              <a:rPr lang="en-US" dirty="0"/>
              <a:t>May </a:t>
            </a:r>
            <a:r>
              <a:rPr lang="en-US" dirty="0" smtClean="0"/>
              <a:t>2019 -</a:t>
            </a:r>
            <a:r>
              <a:rPr lang="en-US" dirty="0"/>
              <a:t> Oregon </a:t>
            </a:r>
            <a:r>
              <a:rPr lang="en-US" dirty="0"/>
              <a:t>denied a 401 WQC requested by </a:t>
            </a:r>
            <a:r>
              <a:rPr lang="en-US" b="1" dirty="0" smtClean="0"/>
              <a:t>Jordan Cove Energy Project L.P. </a:t>
            </a:r>
            <a:r>
              <a:rPr lang="en-US" dirty="0" smtClean="0"/>
              <a:t>for a</a:t>
            </a:r>
            <a:r>
              <a:rPr lang="en-US" dirty="0" smtClean="0"/>
              <a:t> </a:t>
            </a:r>
            <a:r>
              <a:rPr lang="en-US" dirty="0"/>
              <a:t>proposed liquefied natural gas export </a:t>
            </a:r>
            <a:r>
              <a:rPr lang="en-US" dirty="0" smtClean="0"/>
              <a:t>facility.  </a:t>
            </a:r>
            <a:endParaRPr lang="en-US" dirty="0"/>
          </a:p>
          <a:p>
            <a:r>
              <a:rPr lang="en-US" dirty="0"/>
              <a:t>May 15, 2019, </a:t>
            </a:r>
            <a:r>
              <a:rPr lang="en-US" dirty="0" smtClean="0"/>
              <a:t>NYDEC </a:t>
            </a:r>
            <a:r>
              <a:rPr lang="en-US" dirty="0"/>
              <a:t>again </a:t>
            </a:r>
            <a:r>
              <a:rPr lang="en-US" dirty="0"/>
              <a:t>denied a 401 WQC requested by the </a:t>
            </a:r>
            <a:r>
              <a:rPr lang="en-US" dirty="0"/>
              <a:t>Transcontinental Gas Pipe Line Company for the </a:t>
            </a:r>
            <a:r>
              <a:rPr lang="en-US" b="1" dirty="0"/>
              <a:t>Northeast Supply Enhancement </a:t>
            </a:r>
            <a:r>
              <a:rPr lang="en-US" b="1" dirty="0" smtClean="0"/>
              <a:t>Project</a:t>
            </a:r>
            <a:r>
              <a:rPr lang="en-US" dirty="0" smtClean="0"/>
              <a:t>.</a:t>
            </a:r>
            <a:endParaRPr lang="en-US" dirty="0"/>
          </a:p>
          <a:p>
            <a:endParaRPr lang="en-US" dirty="0"/>
          </a:p>
        </p:txBody>
      </p:sp>
    </p:spTree>
    <p:extLst>
      <p:ext uri="{BB962C8B-B14F-4D97-AF65-F5344CB8AC3E}">
        <p14:creationId xmlns:p14="http://schemas.microsoft.com/office/powerpoint/2010/main" val="180927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F0875A-A21F-4DC6-939B-9B8B807C6F21}"/>
              </a:ext>
            </a:extLst>
          </p:cNvPr>
          <p:cNvSpPr>
            <a:spLocks noGrp="1"/>
          </p:cNvSpPr>
          <p:nvPr>
            <p:ph type="title"/>
          </p:nvPr>
        </p:nvSpPr>
        <p:spPr/>
        <p:txBody>
          <a:bodyPr/>
          <a:lstStyle/>
          <a:p>
            <a:r>
              <a:rPr lang="en-US" b="1" i="1" dirty="0" err="1"/>
              <a:t>Birckhead</a:t>
            </a:r>
            <a:r>
              <a:rPr lang="en-US" b="1" i="1" dirty="0"/>
              <a:t> v. FERC</a:t>
            </a:r>
            <a:endParaRPr lang="en-US" b="1" i="1" dirty="0"/>
          </a:p>
        </p:txBody>
      </p:sp>
      <p:sp>
        <p:nvSpPr>
          <p:cNvPr id="3" name="Content Placeholder 2">
            <a:extLst>
              <a:ext uri="{FF2B5EF4-FFF2-40B4-BE49-F238E27FC236}">
                <a16:creationId xmlns:a16="http://schemas.microsoft.com/office/drawing/2014/main" xmlns="" id="{2D3642F1-6271-4CDE-9B9F-19C68B407723}"/>
              </a:ext>
            </a:extLst>
          </p:cNvPr>
          <p:cNvSpPr>
            <a:spLocks noGrp="1"/>
          </p:cNvSpPr>
          <p:nvPr>
            <p:ph idx="1"/>
          </p:nvPr>
        </p:nvSpPr>
        <p:spPr/>
        <p:txBody>
          <a:bodyPr>
            <a:normAutofit/>
          </a:bodyPr>
          <a:lstStyle/>
          <a:p>
            <a:r>
              <a:rPr lang="en-US" dirty="0"/>
              <a:t>June </a:t>
            </a:r>
            <a:r>
              <a:rPr lang="en-US" dirty="0" smtClean="0"/>
              <a:t>2019 - D.C</a:t>
            </a:r>
            <a:r>
              <a:rPr lang="en-US" dirty="0"/>
              <a:t>. Circuit suggested FERC must attempt to obtain information necessary to evaluate the environmental effects of a proposed interstate pipeline project due to the project’s effect on natural gas production and </a:t>
            </a:r>
            <a:r>
              <a:rPr lang="en-US" dirty="0" smtClean="0"/>
              <a:t>consumption </a:t>
            </a:r>
          </a:p>
          <a:p>
            <a:r>
              <a:rPr lang="en-US" dirty="0" smtClean="0"/>
              <a:t>The </a:t>
            </a:r>
            <a:r>
              <a:rPr lang="en-US" dirty="0"/>
              <a:t>court indicated that FERC has an obligation to at least request information about upstream and downstream activities from pipeline applicants, and suggested that, under the decision in </a:t>
            </a:r>
            <a:r>
              <a:rPr lang="en-US" i="1" dirty="0"/>
              <a:t>Sierra Club v. FERC</a:t>
            </a:r>
            <a:r>
              <a:rPr lang="en-US" dirty="0"/>
              <a:t>, 867 F.3d 1357 (D.C. Cir. 2017), FERC may be required to consider the environmental effects of those activities as indirect effects of FERC’s pipeline </a:t>
            </a:r>
            <a:r>
              <a:rPr lang="en-US" dirty="0" smtClean="0"/>
              <a:t>approval </a:t>
            </a:r>
            <a:endParaRPr lang="en-US" dirty="0">
              <a:effectLst/>
            </a:endParaRPr>
          </a:p>
          <a:p>
            <a:endParaRPr lang="en-US" dirty="0"/>
          </a:p>
        </p:txBody>
      </p:sp>
    </p:spTree>
    <p:extLst>
      <p:ext uri="{BB962C8B-B14F-4D97-AF65-F5344CB8AC3E}">
        <p14:creationId xmlns:p14="http://schemas.microsoft.com/office/powerpoint/2010/main" val="2836179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0CA559-F75D-45BE-A914-166F719C8746}"/>
              </a:ext>
            </a:extLst>
          </p:cNvPr>
          <p:cNvSpPr>
            <a:spLocks noGrp="1"/>
          </p:cNvSpPr>
          <p:nvPr>
            <p:ph type="title"/>
          </p:nvPr>
        </p:nvSpPr>
        <p:spPr/>
        <p:txBody>
          <a:bodyPr/>
          <a:lstStyle/>
          <a:p>
            <a:r>
              <a:rPr lang="en-US" b="1" i="1" dirty="0"/>
              <a:t>EPA Issues </a:t>
            </a:r>
            <a:r>
              <a:rPr lang="en-US" b="1" i="1" dirty="0" smtClean="0"/>
              <a:t>New Guidance </a:t>
            </a:r>
            <a:r>
              <a:rPr lang="en-US" b="1" i="1" dirty="0"/>
              <a:t>on Clean Water Act Water Quality Certification</a:t>
            </a:r>
          </a:p>
        </p:txBody>
      </p:sp>
      <p:sp>
        <p:nvSpPr>
          <p:cNvPr id="3" name="Content Placeholder 2">
            <a:extLst>
              <a:ext uri="{FF2B5EF4-FFF2-40B4-BE49-F238E27FC236}">
                <a16:creationId xmlns:a16="http://schemas.microsoft.com/office/drawing/2014/main" xmlns="" id="{87871CE6-31C8-4DBB-AC19-E26FF90AE8DF}"/>
              </a:ext>
            </a:extLst>
          </p:cNvPr>
          <p:cNvSpPr>
            <a:spLocks noGrp="1"/>
          </p:cNvSpPr>
          <p:nvPr>
            <p:ph idx="1"/>
          </p:nvPr>
        </p:nvSpPr>
        <p:spPr/>
        <p:txBody>
          <a:bodyPr/>
          <a:lstStyle/>
          <a:p>
            <a:r>
              <a:rPr lang="en-US" dirty="0"/>
              <a:t>June </a:t>
            </a:r>
            <a:r>
              <a:rPr lang="en-US" dirty="0" smtClean="0"/>
              <a:t>2019</a:t>
            </a:r>
            <a:r>
              <a:rPr lang="en-US" dirty="0"/>
              <a:t> </a:t>
            </a:r>
            <a:r>
              <a:rPr lang="en-US" dirty="0" smtClean="0"/>
              <a:t>- EPA</a:t>
            </a:r>
            <a:r>
              <a:rPr lang="en-US" dirty="0"/>
              <a:t> releases </a:t>
            </a:r>
            <a:r>
              <a:rPr lang="en-US" dirty="0" smtClean="0"/>
              <a:t>guidance</a:t>
            </a:r>
            <a:r>
              <a:rPr lang="en-US" dirty="0"/>
              <a:t> </a:t>
            </a:r>
            <a:r>
              <a:rPr lang="en-US" dirty="0" smtClean="0"/>
              <a:t>pursuant </a:t>
            </a:r>
            <a:r>
              <a:rPr lang="en-US" dirty="0"/>
              <a:t>to </a:t>
            </a:r>
            <a:r>
              <a:rPr lang="en-US" dirty="0" smtClean="0"/>
              <a:t>EO 13868</a:t>
            </a:r>
          </a:p>
          <a:p>
            <a:r>
              <a:rPr lang="en-US" dirty="0" smtClean="0"/>
              <a:t>Provides </a:t>
            </a:r>
            <a:r>
              <a:rPr lang="en-US" dirty="0"/>
              <a:t>recommendations to clarify and streamline the 401 certification process and to promote greater investment in and certainty for national infrastructure projects while continuing to protect local water quality</a:t>
            </a:r>
            <a:endParaRPr lang="en-US" dirty="0" smtClean="0"/>
          </a:p>
          <a:p>
            <a:r>
              <a:rPr lang="en-US" dirty="0" smtClean="0"/>
              <a:t>This </a:t>
            </a:r>
            <a:r>
              <a:rPr lang="en-US" dirty="0"/>
              <a:t>guidance </a:t>
            </a:r>
            <a:r>
              <a:rPr lang="en-US" dirty="0" smtClean="0"/>
              <a:t>foreshadows </a:t>
            </a:r>
            <a:r>
              <a:rPr lang="en-US" dirty="0"/>
              <a:t>the administration’s more limited view of the scope of states’ section 401 certification </a:t>
            </a:r>
            <a:r>
              <a:rPr lang="en-US" dirty="0" smtClean="0"/>
              <a:t>authority</a:t>
            </a:r>
            <a:endParaRPr lang="en-US" dirty="0"/>
          </a:p>
        </p:txBody>
      </p:sp>
    </p:spTree>
    <p:extLst>
      <p:ext uri="{BB962C8B-B14F-4D97-AF65-F5344CB8AC3E}">
        <p14:creationId xmlns:p14="http://schemas.microsoft.com/office/powerpoint/2010/main" val="1435956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D4BAE2-4D6A-4277-A3BC-DFB76FE4FC9D}"/>
              </a:ext>
            </a:extLst>
          </p:cNvPr>
          <p:cNvSpPr>
            <a:spLocks noGrp="1"/>
          </p:cNvSpPr>
          <p:nvPr>
            <p:ph type="title"/>
          </p:nvPr>
        </p:nvSpPr>
        <p:spPr/>
        <p:txBody>
          <a:bodyPr/>
          <a:lstStyle/>
          <a:p>
            <a:r>
              <a:rPr lang="en-US" b="1" i="1" dirty="0" smtClean="0"/>
              <a:t>EPA Proposed </a:t>
            </a:r>
            <a:r>
              <a:rPr lang="en-US" b="1" i="1" dirty="0"/>
              <a:t>Rule – Updating Regulations on Water Quality Certification</a:t>
            </a:r>
          </a:p>
        </p:txBody>
      </p:sp>
      <p:sp>
        <p:nvSpPr>
          <p:cNvPr id="3" name="Content Placeholder 2">
            <a:extLst>
              <a:ext uri="{FF2B5EF4-FFF2-40B4-BE49-F238E27FC236}">
                <a16:creationId xmlns:a16="http://schemas.microsoft.com/office/drawing/2014/main" xmlns="" id="{2638FB03-10D9-4889-9DD3-8F54017EEE32}"/>
              </a:ext>
            </a:extLst>
          </p:cNvPr>
          <p:cNvSpPr>
            <a:spLocks noGrp="1"/>
          </p:cNvSpPr>
          <p:nvPr>
            <p:ph idx="1"/>
          </p:nvPr>
        </p:nvSpPr>
        <p:spPr/>
        <p:txBody>
          <a:bodyPr/>
          <a:lstStyle/>
          <a:p>
            <a:r>
              <a:rPr lang="en-US" dirty="0"/>
              <a:t>Aug. </a:t>
            </a:r>
            <a:r>
              <a:rPr lang="en-US" dirty="0" smtClean="0"/>
              <a:t>2019</a:t>
            </a:r>
            <a:r>
              <a:rPr lang="en-US" dirty="0"/>
              <a:t> </a:t>
            </a:r>
            <a:r>
              <a:rPr lang="en-US" dirty="0" smtClean="0"/>
              <a:t>- EPA</a:t>
            </a:r>
            <a:r>
              <a:rPr lang="en-US" dirty="0"/>
              <a:t> proposes a </a:t>
            </a:r>
            <a:r>
              <a:rPr lang="en-US" dirty="0" smtClean="0"/>
              <a:t>regulation</a:t>
            </a:r>
          </a:p>
          <a:p>
            <a:pPr lvl="1"/>
            <a:r>
              <a:rPr lang="en-US" dirty="0"/>
              <a:t>Would “replace and modernize” the existing water quality certification regulations</a:t>
            </a:r>
          </a:p>
          <a:p>
            <a:pPr lvl="1"/>
            <a:r>
              <a:rPr lang="en-US" dirty="0"/>
              <a:t>Would “provide greater clarity and regulatory certainty for the water quality certification process”</a:t>
            </a:r>
          </a:p>
          <a:p>
            <a:r>
              <a:rPr lang="en-US" dirty="0" smtClean="0"/>
              <a:t>Would </a:t>
            </a:r>
            <a:r>
              <a:rPr lang="en-US" dirty="0"/>
              <a:t>allow the agency to issue CWA permits over state objections concerning a project’s impact on climate change or air quality voiced through the section 401 certification </a:t>
            </a:r>
            <a:r>
              <a:rPr lang="en-US" dirty="0" smtClean="0"/>
              <a:t>process </a:t>
            </a:r>
            <a:endParaRPr lang="en-US" dirty="0"/>
          </a:p>
          <a:p>
            <a:pPr marL="0" indent="0">
              <a:buNone/>
            </a:pPr>
            <a:endParaRPr lang="en-US" dirty="0"/>
          </a:p>
        </p:txBody>
      </p:sp>
    </p:spTree>
    <p:extLst>
      <p:ext uri="{BB962C8B-B14F-4D97-AF65-F5344CB8AC3E}">
        <p14:creationId xmlns:p14="http://schemas.microsoft.com/office/powerpoint/2010/main" val="3831891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7D3B93-B8A0-4527-A0AC-0CFCE4B86963}"/>
              </a:ext>
            </a:extLst>
          </p:cNvPr>
          <p:cNvSpPr>
            <a:spLocks noGrp="1"/>
          </p:cNvSpPr>
          <p:nvPr>
            <p:ph type="title"/>
          </p:nvPr>
        </p:nvSpPr>
        <p:spPr/>
        <p:txBody>
          <a:bodyPr/>
          <a:lstStyle/>
          <a:p>
            <a:r>
              <a:rPr lang="en-US" b="1" i="1" dirty="0"/>
              <a:t>McMahan Hydroelectric LLC</a:t>
            </a:r>
            <a:endParaRPr lang="en-US" i="1" dirty="0"/>
          </a:p>
        </p:txBody>
      </p:sp>
      <p:sp>
        <p:nvSpPr>
          <p:cNvPr id="3" name="Content Placeholder 2">
            <a:extLst>
              <a:ext uri="{FF2B5EF4-FFF2-40B4-BE49-F238E27FC236}">
                <a16:creationId xmlns:a16="http://schemas.microsoft.com/office/drawing/2014/main" xmlns="" id="{2708D04F-7D1D-436E-B8F4-D1F43CAD30DC}"/>
              </a:ext>
            </a:extLst>
          </p:cNvPr>
          <p:cNvSpPr>
            <a:spLocks noGrp="1"/>
          </p:cNvSpPr>
          <p:nvPr>
            <p:ph idx="1"/>
          </p:nvPr>
        </p:nvSpPr>
        <p:spPr/>
        <p:txBody>
          <a:bodyPr/>
          <a:lstStyle/>
          <a:p>
            <a:r>
              <a:rPr lang="en-US" dirty="0"/>
              <a:t>Sept. </a:t>
            </a:r>
            <a:r>
              <a:rPr lang="en-US" dirty="0" smtClean="0"/>
              <a:t>2019</a:t>
            </a:r>
            <a:r>
              <a:rPr lang="en-US" dirty="0"/>
              <a:t>, FERC </a:t>
            </a:r>
            <a:r>
              <a:rPr lang="en-US" dirty="0" smtClean="0"/>
              <a:t>issued an original </a:t>
            </a:r>
            <a:r>
              <a:rPr lang="en-US" dirty="0"/>
              <a:t>license </a:t>
            </a:r>
            <a:r>
              <a:rPr lang="en-US" dirty="0" smtClean="0"/>
              <a:t>to </a:t>
            </a:r>
            <a:r>
              <a:rPr lang="en-US" b="1" dirty="0" smtClean="0"/>
              <a:t>McMahan </a:t>
            </a:r>
            <a:r>
              <a:rPr lang="en-US" b="1" dirty="0"/>
              <a:t>Hydroelectric </a:t>
            </a:r>
            <a:r>
              <a:rPr lang="en-US" b="1" dirty="0" smtClean="0"/>
              <a:t>LLC</a:t>
            </a:r>
            <a:r>
              <a:rPr lang="en-US" dirty="0"/>
              <a:t> for </a:t>
            </a:r>
            <a:r>
              <a:rPr lang="en-US" dirty="0" smtClean="0"/>
              <a:t>the </a:t>
            </a:r>
            <a:r>
              <a:rPr lang="en-US" b="1" dirty="0" smtClean="0"/>
              <a:t>Bynum </a:t>
            </a:r>
            <a:r>
              <a:rPr lang="en-US" b="1" dirty="0"/>
              <a:t>Hydroelectric </a:t>
            </a:r>
            <a:r>
              <a:rPr lang="en-US" b="1" dirty="0" smtClean="0"/>
              <a:t>Project </a:t>
            </a:r>
            <a:r>
              <a:rPr lang="en-US" dirty="0" smtClean="0"/>
              <a:t>after finding </a:t>
            </a:r>
            <a:r>
              <a:rPr lang="en-US" dirty="0" smtClean="0"/>
              <a:t>that NCDEQ </a:t>
            </a:r>
            <a:r>
              <a:rPr lang="en-US" dirty="0"/>
              <a:t>had waived its </a:t>
            </a:r>
            <a:r>
              <a:rPr lang="en-US" dirty="0" smtClean="0"/>
              <a:t>401 authority</a:t>
            </a:r>
          </a:p>
          <a:p>
            <a:r>
              <a:rPr lang="en-US" dirty="0"/>
              <a:t>Commissioner Glick </a:t>
            </a:r>
            <a:r>
              <a:rPr lang="en-US" dirty="0" smtClean="0"/>
              <a:t>concurred </a:t>
            </a:r>
            <a:r>
              <a:rPr lang="en-US" dirty="0"/>
              <a:t>in part and </a:t>
            </a:r>
            <a:r>
              <a:rPr lang="en-US" dirty="0" smtClean="0"/>
              <a:t>dissented </a:t>
            </a:r>
            <a:r>
              <a:rPr lang="en-US" dirty="0"/>
              <a:t>in </a:t>
            </a:r>
            <a:r>
              <a:rPr lang="en-US" dirty="0" smtClean="0"/>
              <a:t>part:</a:t>
            </a:r>
          </a:p>
          <a:p>
            <a:pPr marL="457200" lvl="1" indent="0">
              <a:buNone/>
            </a:pPr>
            <a:r>
              <a:rPr lang="en-US" i="1" dirty="0" smtClean="0"/>
              <a:t>“[T]</a:t>
            </a:r>
            <a:r>
              <a:rPr lang="en-US" i="1" dirty="0" err="1" smtClean="0"/>
              <a:t>oday’s</a:t>
            </a:r>
            <a:r>
              <a:rPr lang="en-US" i="1" dirty="0" smtClean="0"/>
              <a:t> </a:t>
            </a:r>
            <a:r>
              <a:rPr lang="en-US" i="1" dirty="0"/>
              <a:t>order appears to suggest that additional information submitted to the state after the initial application is irrelevant to determining whether the state waived its authority, unless it reflects a major physical modification of the project.  I disagree</a:t>
            </a:r>
            <a:r>
              <a:rPr lang="en-US" i="1" dirty="0" smtClean="0"/>
              <a:t>.”</a:t>
            </a:r>
            <a:endParaRPr lang="en-US" i="1" dirty="0"/>
          </a:p>
          <a:p>
            <a:pPr marL="457200" lvl="1"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556372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87D39A9-B832-4CF6-84C9-BCDE1A08D68B}"/>
              </a:ext>
            </a:extLst>
          </p:cNvPr>
          <p:cNvSpPr>
            <a:spLocks noGrp="1"/>
          </p:cNvSpPr>
          <p:nvPr>
            <p:ph type="title"/>
          </p:nvPr>
        </p:nvSpPr>
        <p:spPr>
          <a:xfrm>
            <a:off x="838200" y="963877"/>
            <a:ext cx="3494362" cy="4930246"/>
          </a:xfrm>
        </p:spPr>
        <p:txBody>
          <a:bodyPr>
            <a:normAutofit/>
          </a:bodyPr>
          <a:lstStyle/>
          <a:p>
            <a:pPr algn="r"/>
            <a:r>
              <a:rPr lang="en-US" b="1" i="1" dirty="0">
                <a:solidFill>
                  <a:schemeClr val="accent1"/>
                </a:solidFill>
              </a:rPr>
              <a:t>401 WQC Overview</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9F9AEA3F-4A90-44D5-8E34-EA235D5C0554}"/>
              </a:ext>
            </a:extLst>
          </p:cNvPr>
          <p:cNvSpPr>
            <a:spLocks noGrp="1"/>
          </p:cNvSpPr>
          <p:nvPr>
            <p:ph idx="1"/>
          </p:nvPr>
        </p:nvSpPr>
        <p:spPr>
          <a:xfrm>
            <a:off x="4976031" y="963877"/>
            <a:ext cx="6377769" cy="4930246"/>
          </a:xfrm>
        </p:spPr>
        <p:txBody>
          <a:bodyPr anchor="ctr">
            <a:normAutofit/>
          </a:bodyPr>
          <a:lstStyle/>
          <a:p>
            <a:r>
              <a:rPr lang="en-US" sz="2400" dirty="0"/>
              <a:t>Section 401 is a direct grant of authority to states and tribes to review for compliance with appropriate federal, state, and tribal water quality requirements any proposed activity that requires a federal license or permit and may result in a discharge to waters of the United States</a:t>
            </a:r>
          </a:p>
          <a:p>
            <a:r>
              <a:rPr lang="en-US" sz="2400" dirty="0"/>
              <a:t>Section 401 provides that a state or authorized tribe must act on a section 401 certification request within a reasonable period of time, which shall not exceed one year.</a:t>
            </a:r>
          </a:p>
        </p:txBody>
      </p:sp>
    </p:spTree>
    <p:extLst>
      <p:ext uri="{BB962C8B-B14F-4D97-AF65-F5344CB8AC3E}">
        <p14:creationId xmlns:p14="http://schemas.microsoft.com/office/powerpoint/2010/main" val="4021052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C540D-F4BB-451E-B91D-97CF9E7052F7}"/>
              </a:ext>
            </a:extLst>
          </p:cNvPr>
          <p:cNvSpPr>
            <a:spLocks noGrp="1"/>
          </p:cNvSpPr>
          <p:nvPr>
            <p:ph type="title"/>
          </p:nvPr>
        </p:nvSpPr>
        <p:spPr/>
        <p:txBody>
          <a:bodyPr/>
          <a:lstStyle/>
          <a:p>
            <a:r>
              <a:rPr lang="en-US" b="1" i="1" dirty="0"/>
              <a:t>Constitution Pipeline </a:t>
            </a:r>
            <a:r>
              <a:rPr lang="en-US" b="1" i="1" dirty="0" smtClean="0"/>
              <a:t>Project on Rehearing</a:t>
            </a:r>
            <a:endParaRPr lang="en-US" i="1" dirty="0"/>
          </a:p>
        </p:txBody>
      </p:sp>
      <p:sp>
        <p:nvSpPr>
          <p:cNvPr id="3" name="Content Placeholder 2">
            <a:extLst>
              <a:ext uri="{FF2B5EF4-FFF2-40B4-BE49-F238E27FC236}">
                <a16:creationId xmlns:a16="http://schemas.microsoft.com/office/drawing/2014/main" xmlns="" id="{5B011A41-7502-434F-AABD-45AA12342E4C}"/>
              </a:ext>
            </a:extLst>
          </p:cNvPr>
          <p:cNvSpPr>
            <a:spLocks noGrp="1"/>
          </p:cNvSpPr>
          <p:nvPr>
            <p:ph idx="1"/>
          </p:nvPr>
        </p:nvSpPr>
        <p:spPr/>
        <p:txBody>
          <a:bodyPr>
            <a:normAutofit/>
          </a:bodyPr>
          <a:lstStyle/>
          <a:p>
            <a:r>
              <a:rPr lang="en-US" dirty="0"/>
              <a:t>Dec. </a:t>
            </a:r>
            <a:r>
              <a:rPr lang="en-US" dirty="0" smtClean="0"/>
              <a:t>2019</a:t>
            </a:r>
            <a:r>
              <a:rPr lang="en-US" dirty="0"/>
              <a:t> </a:t>
            </a:r>
            <a:r>
              <a:rPr lang="en-US" dirty="0" smtClean="0"/>
              <a:t>- FERC</a:t>
            </a:r>
            <a:r>
              <a:rPr lang="en-US" dirty="0"/>
              <a:t> denies petitions for rehearing of its Aug. 2019 </a:t>
            </a:r>
            <a:r>
              <a:rPr lang="en-US" dirty="0" smtClean="0"/>
              <a:t>order in a case </a:t>
            </a:r>
            <a:r>
              <a:rPr lang="en-US" dirty="0"/>
              <a:t>where </a:t>
            </a:r>
            <a:r>
              <a:rPr lang="en-US" dirty="0" smtClean="0"/>
              <a:t>a modified </a:t>
            </a:r>
            <a:r>
              <a:rPr lang="en-US" dirty="0"/>
              <a:t>section 401 </a:t>
            </a:r>
            <a:r>
              <a:rPr lang="en-US" dirty="0" smtClean="0"/>
              <a:t>application was at issue</a:t>
            </a:r>
            <a:r>
              <a:rPr lang="en-US" dirty="0" smtClean="0"/>
              <a:t> </a:t>
            </a:r>
          </a:p>
          <a:p>
            <a:r>
              <a:rPr lang="en-US" dirty="0" smtClean="0"/>
              <a:t>Commissioner </a:t>
            </a:r>
            <a:r>
              <a:rPr lang="en-US" dirty="0"/>
              <a:t>Glick </a:t>
            </a:r>
            <a:r>
              <a:rPr lang="en-US" dirty="0" smtClean="0"/>
              <a:t>dissented:</a:t>
            </a:r>
          </a:p>
          <a:p>
            <a:pPr marL="457200" lvl="1" indent="0">
              <a:buNone/>
            </a:pPr>
            <a:r>
              <a:rPr lang="en-US" dirty="0" smtClean="0"/>
              <a:t>“I </a:t>
            </a:r>
            <a:r>
              <a:rPr lang="en-US" dirty="0"/>
              <a:t>dissent from today’s order because the record does not establish that </a:t>
            </a:r>
            <a:r>
              <a:rPr lang="en-US" dirty="0" smtClean="0"/>
              <a:t>NYDEC </a:t>
            </a:r>
            <a:r>
              <a:rPr lang="en-US" dirty="0"/>
              <a:t>waived its authority </a:t>
            </a:r>
            <a:r>
              <a:rPr lang="en-US" dirty="0" smtClean="0"/>
              <a:t>. . . </a:t>
            </a:r>
            <a:r>
              <a:rPr lang="en-US" dirty="0"/>
              <a:t>I would direct the parties to submit additional briefing addressing whether any of Constitution Pipeline Company, LLC’s (Constitution) various filings with New York DEC rendered its request for a section 401 certificate sufficiently “different . . . to constitute a ‘new request’” under </a:t>
            </a:r>
            <a:r>
              <a:rPr lang="en-US" i="1" dirty="0"/>
              <a:t>Hoopa Valley Tribe v. FERC</a:t>
            </a:r>
            <a:r>
              <a:rPr lang="en-US" i="1" dirty="0" smtClean="0"/>
              <a:t>.</a:t>
            </a:r>
            <a:endParaRPr lang="en-US" dirty="0">
              <a:effectLst/>
            </a:endParaRPr>
          </a:p>
        </p:txBody>
      </p:sp>
    </p:spTree>
    <p:extLst>
      <p:ext uri="{BB962C8B-B14F-4D97-AF65-F5344CB8AC3E}">
        <p14:creationId xmlns:p14="http://schemas.microsoft.com/office/powerpoint/2010/main" val="3400783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On the horizon</a:t>
            </a:r>
            <a:endParaRPr lang="en-US" b="1" i="1" dirty="0"/>
          </a:p>
        </p:txBody>
      </p:sp>
      <p:sp>
        <p:nvSpPr>
          <p:cNvPr id="3" name="Content Placeholder 2"/>
          <p:cNvSpPr>
            <a:spLocks noGrp="1"/>
          </p:cNvSpPr>
          <p:nvPr>
            <p:ph idx="1"/>
          </p:nvPr>
        </p:nvSpPr>
        <p:spPr/>
        <p:txBody>
          <a:bodyPr/>
          <a:lstStyle/>
          <a:p>
            <a:r>
              <a:rPr lang="en-US" dirty="0"/>
              <a:t>The applications re-submitted both in Hoopa Valley and by Constitution were identical to the previously led requests with a letter purporting to withdraw and resubmit the same </a:t>
            </a:r>
            <a:r>
              <a:rPr lang="en-US" dirty="0" smtClean="0"/>
              <a:t>application</a:t>
            </a:r>
            <a:endParaRPr lang="en-US" dirty="0"/>
          </a:p>
          <a:p>
            <a:r>
              <a:rPr lang="en-US" dirty="0" smtClean="0"/>
              <a:t>Neither </a:t>
            </a:r>
            <a:r>
              <a:rPr lang="en-US" dirty="0"/>
              <a:t>FERC nor the D.C. Circuit has opined as to what kind of circumstances might constitute a new request that would restart the one-year statutory period (</a:t>
            </a:r>
            <a:r>
              <a:rPr lang="en-US" i="1" dirty="0"/>
              <a:t>e.g.</a:t>
            </a:r>
            <a:r>
              <a:rPr lang="en-US" dirty="0"/>
              <a:t>, if changes were made to the resubmitted application</a:t>
            </a:r>
            <a:r>
              <a:rPr lang="en-US" dirty="0" smtClean="0"/>
              <a:t>)</a:t>
            </a:r>
          </a:p>
        </p:txBody>
      </p:sp>
    </p:spTree>
    <p:extLst>
      <p:ext uri="{BB962C8B-B14F-4D97-AF65-F5344CB8AC3E}">
        <p14:creationId xmlns:p14="http://schemas.microsoft.com/office/powerpoint/2010/main" val="248309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F55E3-6851-478B-BEF8-14B0C9649BD3}"/>
              </a:ext>
            </a:extLst>
          </p:cNvPr>
          <p:cNvSpPr>
            <a:spLocks noGrp="1"/>
          </p:cNvSpPr>
          <p:nvPr>
            <p:ph type="title"/>
          </p:nvPr>
        </p:nvSpPr>
        <p:spPr/>
        <p:txBody>
          <a:bodyPr/>
          <a:lstStyle/>
          <a:p>
            <a:r>
              <a:rPr lang="en-US" b="1" i="1" dirty="0"/>
              <a:t>Section 401</a:t>
            </a:r>
          </a:p>
        </p:txBody>
      </p:sp>
      <p:sp>
        <p:nvSpPr>
          <p:cNvPr id="3" name="Content Placeholder 2">
            <a:extLst>
              <a:ext uri="{FF2B5EF4-FFF2-40B4-BE49-F238E27FC236}">
                <a16:creationId xmlns:a16="http://schemas.microsoft.com/office/drawing/2014/main" xmlns="" id="{D9F337CF-A69C-4D18-B8C2-D5A5010BD9EF}"/>
              </a:ext>
            </a:extLst>
          </p:cNvPr>
          <p:cNvSpPr>
            <a:spLocks noGrp="1"/>
          </p:cNvSpPr>
          <p:nvPr>
            <p:ph idx="1"/>
          </p:nvPr>
        </p:nvSpPr>
        <p:spPr/>
        <p:txBody>
          <a:bodyPr>
            <a:normAutofit/>
          </a:bodyPr>
          <a:lstStyle/>
          <a:p>
            <a:r>
              <a:rPr lang="en-US" dirty="0"/>
              <a:t>(a)(1) Any applicant for a Federal license or permit to conduct any activity . . . which may result in any discharge into the navigable waters, shall provide the licensing or permitting agency a certification from the State in which the discharge originates . . .  that any such discharge will comply with the applicable provisions of . . . this title. </a:t>
            </a:r>
          </a:p>
          <a:p>
            <a:r>
              <a:rPr lang="en-US" dirty="0"/>
              <a:t>(d) Any certification provided . . . shall set forth any effluent limitations and other limitations, and monitoring requirements necessary to assure that any applicant for a Federal license or permit will comply with . . .  this title, </a:t>
            </a:r>
            <a:r>
              <a:rPr lang="en-US" b="1" i="1" dirty="0">
                <a:solidFill>
                  <a:srgbClr val="FF0000"/>
                </a:solidFill>
              </a:rPr>
              <a:t>and with any other appropriate requirement of State law set forth in such certification</a:t>
            </a:r>
            <a:r>
              <a:rPr lang="en-US" dirty="0"/>
              <a:t>[.]</a:t>
            </a:r>
          </a:p>
        </p:txBody>
      </p:sp>
    </p:spTree>
    <p:extLst>
      <p:ext uri="{BB962C8B-B14F-4D97-AF65-F5344CB8AC3E}">
        <p14:creationId xmlns:p14="http://schemas.microsoft.com/office/powerpoint/2010/main" val="2945725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88A4E3-2264-4F1B-8B71-90433F88036C}"/>
              </a:ext>
            </a:extLst>
          </p:cNvPr>
          <p:cNvSpPr>
            <a:spLocks noGrp="1"/>
          </p:cNvSpPr>
          <p:nvPr>
            <p:ph type="title"/>
          </p:nvPr>
        </p:nvSpPr>
        <p:spPr/>
        <p:txBody>
          <a:bodyPr/>
          <a:lstStyle/>
          <a:p>
            <a:r>
              <a:rPr lang="en-US" b="1" i="1" dirty="0"/>
              <a:t>401 WQC Waivers</a:t>
            </a:r>
          </a:p>
        </p:txBody>
      </p:sp>
      <p:sp>
        <p:nvSpPr>
          <p:cNvPr id="3" name="Content Placeholder 2">
            <a:extLst>
              <a:ext uri="{FF2B5EF4-FFF2-40B4-BE49-F238E27FC236}">
                <a16:creationId xmlns:a16="http://schemas.microsoft.com/office/drawing/2014/main" xmlns="" id="{482530D3-D8F5-4FA7-9863-715D26AAE156}"/>
              </a:ext>
            </a:extLst>
          </p:cNvPr>
          <p:cNvSpPr>
            <a:spLocks noGrp="1"/>
          </p:cNvSpPr>
          <p:nvPr>
            <p:ph idx="1"/>
          </p:nvPr>
        </p:nvSpPr>
        <p:spPr/>
        <p:txBody>
          <a:bodyPr/>
          <a:lstStyle/>
          <a:p>
            <a:r>
              <a:rPr lang="en-US" dirty="0"/>
              <a:t>If a state or tribe does not grant, grant with conditions, deny, or expressly waive the section 401 certification within a reasonable time period as determined by the federal licensing and permitting agencies, section 401 authorizes the federal licensing and permitting agencies to find that the state or tribe waived the section 401 certification requirement and issue the federal license or </a:t>
            </a:r>
            <a:r>
              <a:rPr lang="en-US" dirty="0" smtClean="0"/>
              <a:t>permit</a:t>
            </a:r>
            <a:endParaRPr lang="en-US" dirty="0"/>
          </a:p>
          <a:p>
            <a:r>
              <a:rPr lang="en-US" dirty="0"/>
              <a:t>If the certification requirement has been waived and the federal license or permit is issued, any subsequent action by a state or tribe to grant, grant with condition, or deny section 401 certification has no legal force or </a:t>
            </a:r>
            <a:r>
              <a:rPr lang="en-US" dirty="0" smtClean="0"/>
              <a:t>effect</a:t>
            </a:r>
            <a:endParaRPr lang="en-US" dirty="0"/>
          </a:p>
          <a:p>
            <a:endParaRPr lang="en-US" dirty="0"/>
          </a:p>
        </p:txBody>
      </p:sp>
    </p:spTree>
    <p:extLst>
      <p:ext uri="{BB962C8B-B14F-4D97-AF65-F5344CB8AC3E}">
        <p14:creationId xmlns:p14="http://schemas.microsoft.com/office/powerpoint/2010/main" val="399149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5D1103-9542-4DAD-A586-2117EA7C0AD0}"/>
              </a:ext>
            </a:extLst>
          </p:cNvPr>
          <p:cNvSpPr>
            <a:spLocks noGrp="1"/>
          </p:cNvSpPr>
          <p:nvPr>
            <p:ph type="title"/>
          </p:nvPr>
        </p:nvSpPr>
        <p:spPr/>
        <p:txBody>
          <a:bodyPr/>
          <a:lstStyle/>
          <a:p>
            <a:r>
              <a:rPr lang="en-US" b="1" i="1" dirty="0"/>
              <a:t>Projects Subject to 401 WQC </a:t>
            </a:r>
          </a:p>
        </p:txBody>
      </p:sp>
      <p:sp>
        <p:nvSpPr>
          <p:cNvPr id="3" name="Content Placeholder 2">
            <a:extLst>
              <a:ext uri="{FF2B5EF4-FFF2-40B4-BE49-F238E27FC236}">
                <a16:creationId xmlns:a16="http://schemas.microsoft.com/office/drawing/2014/main" xmlns="" id="{364962B8-ABBE-47E2-9722-904392E84892}"/>
              </a:ext>
            </a:extLst>
          </p:cNvPr>
          <p:cNvSpPr>
            <a:spLocks noGrp="1"/>
          </p:cNvSpPr>
          <p:nvPr>
            <p:ph idx="1"/>
          </p:nvPr>
        </p:nvSpPr>
        <p:spPr/>
        <p:txBody>
          <a:bodyPr/>
          <a:lstStyle/>
          <a:p>
            <a:r>
              <a:rPr lang="en-US" dirty="0"/>
              <a:t>NPDES permits</a:t>
            </a:r>
          </a:p>
          <a:p>
            <a:r>
              <a:rPr lang="en-US" dirty="0"/>
              <a:t>Corps 404  permits</a:t>
            </a:r>
          </a:p>
          <a:p>
            <a:r>
              <a:rPr lang="en-US" dirty="0"/>
              <a:t>FERC licenses for hydroelectric projects and pipeline projects</a:t>
            </a:r>
          </a:p>
        </p:txBody>
      </p:sp>
    </p:spTree>
    <p:extLst>
      <p:ext uri="{BB962C8B-B14F-4D97-AF65-F5344CB8AC3E}">
        <p14:creationId xmlns:p14="http://schemas.microsoft.com/office/powerpoint/2010/main" val="740871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DD5C89-7CB0-41D2-AD2B-64E857A41619}"/>
              </a:ext>
            </a:extLst>
          </p:cNvPr>
          <p:cNvSpPr>
            <a:spLocks noGrp="1"/>
          </p:cNvSpPr>
          <p:nvPr>
            <p:ph type="title"/>
          </p:nvPr>
        </p:nvSpPr>
        <p:spPr/>
        <p:txBody>
          <a:bodyPr/>
          <a:lstStyle/>
          <a:p>
            <a:r>
              <a:rPr lang="en-US" b="1" i="1" dirty="0"/>
              <a:t>Global Climate Change</a:t>
            </a:r>
          </a:p>
        </p:txBody>
      </p:sp>
      <p:sp>
        <p:nvSpPr>
          <p:cNvPr id="3" name="Content Placeholder 2">
            <a:extLst>
              <a:ext uri="{FF2B5EF4-FFF2-40B4-BE49-F238E27FC236}">
                <a16:creationId xmlns:a16="http://schemas.microsoft.com/office/drawing/2014/main" xmlns="" id="{044EC1CB-8BC5-4EED-BDCC-75D243FC7D3B}"/>
              </a:ext>
            </a:extLst>
          </p:cNvPr>
          <p:cNvSpPr>
            <a:spLocks noGrp="1"/>
          </p:cNvSpPr>
          <p:nvPr>
            <p:ph idx="1"/>
          </p:nvPr>
        </p:nvSpPr>
        <p:spPr/>
        <p:txBody>
          <a:bodyPr>
            <a:normAutofit/>
          </a:bodyPr>
          <a:lstStyle/>
          <a:p>
            <a:r>
              <a:rPr lang="en-US" dirty="0"/>
              <a:t>Scientists attribute the global warming trend observed since the mid-20</a:t>
            </a:r>
            <a:r>
              <a:rPr lang="en-US" baseline="30000" dirty="0"/>
              <a:t>th</a:t>
            </a:r>
            <a:r>
              <a:rPr lang="en-US" dirty="0"/>
              <a:t> century to the human expansion of the "greenhouse effect" — warming that results when the atmosphere traps heat radiating from Earth toward </a:t>
            </a:r>
            <a:r>
              <a:rPr lang="en-US" dirty="0" smtClean="0"/>
              <a:t>space</a:t>
            </a:r>
            <a:endParaRPr lang="en-US" dirty="0"/>
          </a:p>
          <a:p>
            <a:r>
              <a:rPr lang="en-US" dirty="0"/>
              <a:t>Certain gases in the atmosphere block heat from escaping. Gases that contribute to the greenhouse effect include carbon dioxide (CO</a:t>
            </a:r>
            <a:r>
              <a:rPr lang="en-US" baseline="-25000" dirty="0"/>
              <a:t>2</a:t>
            </a:r>
            <a:r>
              <a:rPr lang="en-US" dirty="0" smtClean="0"/>
              <a:t>)</a:t>
            </a:r>
            <a:endParaRPr lang="en-US" dirty="0"/>
          </a:p>
          <a:p>
            <a:r>
              <a:rPr lang="en-US" dirty="0"/>
              <a:t>Carbon dioxide is released through natural processes, such as respiration and volcano eruptions, and through human activities, such as deforestation, land use changes, and </a:t>
            </a:r>
            <a:r>
              <a:rPr lang="en-US" b="1" i="1" dirty="0">
                <a:solidFill>
                  <a:srgbClr val="FF0000"/>
                </a:solidFill>
              </a:rPr>
              <a:t>burning fossil </a:t>
            </a:r>
            <a:r>
              <a:rPr lang="en-US" b="1" i="1" dirty="0" smtClean="0">
                <a:solidFill>
                  <a:srgbClr val="FF0000"/>
                </a:solidFill>
              </a:rPr>
              <a:t>fuels</a:t>
            </a:r>
            <a:r>
              <a:rPr lang="en-US" dirty="0"/>
              <a:t> </a:t>
            </a:r>
          </a:p>
        </p:txBody>
      </p:sp>
    </p:spTree>
    <p:extLst>
      <p:ext uri="{BB962C8B-B14F-4D97-AF65-F5344CB8AC3E}">
        <p14:creationId xmlns:p14="http://schemas.microsoft.com/office/powerpoint/2010/main" val="470507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F676E3-462E-4F08-B073-8A9E5053CA78}"/>
              </a:ext>
            </a:extLst>
          </p:cNvPr>
          <p:cNvSpPr>
            <a:spLocks noGrp="1"/>
          </p:cNvSpPr>
          <p:nvPr>
            <p:ph type="title"/>
          </p:nvPr>
        </p:nvSpPr>
        <p:spPr/>
        <p:txBody>
          <a:bodyPr>
            <a:normAutofit fontScale="90000"/>
          </a:bodyPr>
          <a:lstStyle/>
          <a:p>
            <a:r>
              <a:rPr lang="en-US" b="1" i="1" dirty="0"/>
              <a:t>Presidential Executive Order on Promoting Energy Independence and Economic Growth – Mar. 2017</a:t>
            </a:r>
          </a:p>
        </p:txBody>
      </p:sp>
      <p:sp>
        <p:nvSpPr>
          <p:cNvPr id="3" name="Content Placeholder 2">
            <a:extLst>
              <a:ext uri="{FF2B5EF4-FFF2-40B4-BE49-F238E27FC236}">
                <a16:creationId xmlns:a16="http://schemas.microsoft.com/office/drawing/2014/main" xmlns="" id="{FA94469F-A86E-4472-A825-4D1689739771}"/>
              </a:ext>
            </a:extLst>
          </p:cNvPr>
          <p:cNvSpPr>
            <a:spLocks noGrp="1"/>
          </p:cNvSpPr>
          <p:nvPr>
            <p:ph idx="1"/>
          </p:nvPr>
        </p:nvSpPr>
        <p:spPr/>
        <p:txBody>
          <a:bodyPr>
            <a:normAutofit fontScale="92500" lnSpcReduction="10000"/>
          </a:bodyPr>
          <a:lstStyle/>
          <a:p>
            <a:pPr marL="0" indent="0">
              <a:buNone/>
            </a:pPr>
            <a:r>
              <a:rPr lang="en-US" dirty="0"/>
              <a:t>Aim to dismantle the Obama administration's efforts to combat climate change, the following Presidential actions were revoked:</a:t>
            </a:r>
          </a:p>
          <a:p>
            <a:pPr marL="0" indent="0">
              <a:buNone/>
            </a:pPr>
            <a:r>
              <a:rPr lang="en-US" dirty="0"/>
              <a:t>(</a:t>
            </a:r>
            <a:r>
              <a:rPr lang="en-US" dirty="0" err="1"/>
              <a:t>i</a:t>
            </a:r>
            <a:r>
              <a:rPr lang="en-US" dirty="0"/>
              <a:t>) </a:t>
            </a:r>
            <a:r>
              <a:rPr lang="en-US" dirty="0" smtClean="0"/>
              <a:t>EO </a:t>
            </a:r>
            <a:r>
              <a:rPr lang="en-US" dirty="0"/>
              <a:t>13653 of November 1, 2013 (Preparing the United States for the Impacts of Climate Change);</a:t>
            </a:r>
          </a:p>
          <a:p>
            <a:pPr marL="0" indent="0">
              <a:buNone/>
            </a:pPr>
            <a:r>
              <a:rPr lang="en-US" dirty="0"/>
              <a:t>(ii) The Presidential Memorandum of June 25, 2013 (Power Sector Carbon Pollution Standards);</a:t>
            </a:r>
          </a:p>
          <a:p>
            <a:pPr marL="0" indent="0">
              <a:buNone/>
            </a:pPr>
            <a:r>
              <a:rPr lang="en-US" dirty="0"/>
              <a:t>(iii) The Presidential Memorandum of November 3, 2015 (Mitigating Impacts on Natural Resources from Development and Encouraging Related Private Investment); and</a:t>
            </a:r>
          </a:p>
          <a:p>
            <a:pPr marL="0" indent="0">
              <a:buNone/>
            </a:pPr>
            <a:r>
              <a:rPr lang="en-US" dirty="0"/>
              <a:t>(iv) The Presidential Memorandum of September 21, 2016 (Climate Change and National Security</a:t>
            </a:r>
            <a:r>
              <a:rPr lang="en-US" dirty="0" smtClean="0"/>
              <a:t>)</a:t>
            </a:r>
            <a:endParaRPr lang="en-US" dirty="0"/>
          </a:p>
          <a:p>
            <a:endParaRPr lang="en-US" dirty="0"/>
          </a:p>
        </p:txBody>
      </p:sp>
    </p:spTree>
    <p:extLst>
      <p:ext uri="{BB962C8B-B14F-4D97-AF65-F5344CB8AC3E}">
        <p14:creationId xmlns:p14="http://schemas.microsoft.com/office/powerpoint/2010/main" val="1473827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C2B93C-6257-4213-A0F0-8832EAD7EEFB}"/>
              </a:ext>
            </a:extLst>
          </p:cNvPr>
          <p:cNvSpPr>
            <a:spLocks noGrp="1"/>
          </p:cNvSpPr>
          <p:nvPr>
            <p:ph type="title"/>
          </p:nvPr>
        </p:nvSpPr>
        <p:spPr/>
        <p:txBody>
          <a:bodyPr/>
          <a:lstStyle/>
          <a:p>
            <a:r>
              <a:rPr lang="en-US" b="1" i="1" dirty="0"/>
              <a:t>State Actions on Energy Infrastructure Projects</a:t>
            </a:r>
          </a:p>
        </p:txBody>
      </p:sp>
      <p:sp>
        <p:nvSpPr>
          <p:cNvPr id="3" name="Content Placeholder 2">
            <a:extLst>
              <a:ext uri="{FF2B5EF4-FFF2-40B4-BE49-F238E27FC236}">
                <a16:creationId xmlns:a16="http://schemas.microsoft.com/office/drawing/2014/main" xmlns="" id="{60CC1ABF-99E2-4396-8D8B-37416D6B0746}"/>
              </a:ext>
            </a:extLst>
          </p:cNvPr>
          <p:cNvSpPr>
            <a:spLocks noGrp="1"/>
          </p:cNvSpPr>
          <p:nvPr>
            <p:ph idx="1"/>
          </p:nvPr>
        </p:nvSpPr>
        <p:spPr/>
        <p:txBody>
          <a:bodyPr/>
          <a:lstStyle/>
          <a:p>
            <a:r>
              <a:rPr lang="en-US" dirty="0"/>
              <a:t>April </a:t>
            </a:r>
            <a:r>
              <a:rPr lang="en-US" dirty="0" smtClean="0"/>
              <a:t>2016 - </a:t>
            </a:r>
            <a:r>
              <a:rPr lang="en-US" dirty="0"/>
              <a:t>NYSDEC denied a 401 WQC requested by </a:t>
            </a:r>
            <a:r>
              <a:rPr lang="en-US" b="1" dirty="0"/>
              <a:t>Constitution Pipeline</a:t>
            </a:r>
            <a:r>
              <a:rPr lang="en-US" dirty="0"/>
              <a:t> for a proposed 121-mile pipeline in Pennsylvania and New York</a:t>
            </a:r>
            <a:endParaRPr lang="en-US" dirty="0">
              <a:effectLst/>
            </a:endParaRPr>
          </a:p>
          <a:p>
            <a:r>
              <a:rPr lang="en-US" dirty="0"/>
              <a:t>April </a:t>
            </a:r>
            <a:r>
              <a:rPr lang="en-US" dirty="0" smtClean="0"/>
              <a:t>2017 - </a:t>
            </a:r>
            <a:r>
              <a:rPr lang="en-US" dirty="0"/>
              <a:t>NYSDEC denied a 401 WQC </a:t>
            </a:r>
            <a:r>
              <a:rPr lang="en-US" dirty="0" smtClean="0"/>
              <a:t>requested by </a:t>
            </a:r>
            <a:r>
              <a:rPr lang="en-US" b="1" dirty="0"/>
              <a:t>National Fuel Gas Supply </a:t>
            </a:r>
            <a:r>
              <a:rPr lang="en-US" b="1" dirty="0" smtClean="0"/>
              <a:t>Corp. </a:t>
            </a:r>
            <a:r>
              <a:rPr lang="en-US" b="1" dirty="0"/>
              <a:t>and Empire Pipeline</a:t>
            </a:r>
            <a:r>
              <a:rPr lang="en-US" dirty="0"/>
              <a:t>, </a:t>
            </a:r>
            <a:r>
              <a:rPr lang="en-US" b="1" dirty="0" smtClean="0"/>
              <a:t>Inc. </a:t>
            </a:r>
            <a:r>
              <a:rPr lang="en-US" dirty="0" smtClean="0"/>
              <a:t>for the </a:t>
            </a:r>
            <a:r>
              <a:rPr lang="en-US" b="1" dirty="0"/>
              <a:t>Northern Access Pipeline</a:t>
            </a:r>
            <a:r>
              <a:rPr lang="en-US" dirty="0"/>
              <a:t>, a proposed 97-mile interstate transmission line in Pennsylvania and New York  </a:t>
            </a:r>
            <a:endParaRPr lang="en-US" dirty="0">
              <a:effectLst/>
            </a:endParaRPr>
          </a:p>
          <a:p>
            <a:r>
              <a:rPr lang="en-US" dirty="0"/>
              <a:t>August 2017 NYSDEC </a:t>
            </a:r>
            <a:r>
              <a:rPr lang="en-US" dirty="0" smtClean="0"/>
              <a:t>denied </a:t>
            </a:r>
            <a:r>
              <a:rPr lang="en-US" dirty="0"/>
              <a:t>a 401 WQC </a:t>
            </a:r>
            <a:r>
              <a:rPr lang="en-US" dirty="0" smtClean="0"/>
              <a:t>requested by </a:t>
            </a:r>
            <a:r>
              <a:rPr lang="en-US" b="1" dirty="0" smtClean="0"/>
              <a:t>Millennium Pipeline</a:t>
            </a:r>
            <a:r>
              <a:rPr lang="en-US" dirty="0" smtClean="0"/>
              <a:t> for the </a:t>
            </a:r>
            <a:r>
              <a:rPr lang="en-US" b="1" dirty="0"/>
              <a:t>Valley Lateral Project</a:t>
            </a:r>
            <a:r>
              <a:rPr lang="en-US" dirty="0"/>
              <a:t> which involved a proposed 7.8-mile extension of an existing line in New York</a:t>
            </a:r>
          </a:p>
          <a:p>
            <a:pPr marL="0" indent="0">
              <a:buNone/>
            </a:pPr>
            <a:endParaRPr lang="en-US" dirty="0"/>
          </a:p>
        </p:txBody>
      </p:sp>
    </p:spTree>
    <p:extLst>
      <p:ext uri="{BB962C8B-B14F-4D97-AF65-F5344CB8AC3E}">
        <p14:creationId xmlns:p14="http://schemas.microsoft.com/office/powerpoint/2010/main" val="3419233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B75A64-AE84-418D-B385-D06A6065FA1C}"/>
              </a:ext>
            </a:extLst>
          </p:cNvPr>
          <p:cNvSpPr>
            <a:spLocks noGrp="1"/>
          </p:cNvSpPr>
          <p:nvPr>
            <p:ph type="title"/>
          </p:nvPr>
        </p:nvSpPr>
        <p:spPr/>
        <p:txBody>
          <a:bodyPr/>
          <a:lstStyle/>
          <a:p>
            <a:r>
              <a:rPr lang="en-US" b="1" i="1" dirty="0"/>
              <a:t>State Actions on Energy Infrastructure Projects</a:t>
            </a:r>
          </a:p>
        </p:txBody>
      </p:sp>
      <p:sp>
        <p:nvSpPr>
          <p:cNvPr id="3" name="Content Placeholder 2">
            <a:extLst>
              <a:ext uri="{FF2B5EF4-FFF2-40B4-BE49-F238E27FC236}">
                <a16:creationId xmlns:a16="http://schemas.microsoft.com/office/drawing/2014/main" xmlns="" id="{27C3E62C-00B1-456D-80C8-CA89503D5E6A}"/>
              </a:ext>
            </a:extLst>
          </p:cNvPr>
          <p:cNvSpPr>
            <a:spLocks noGrp="1"/>
          </p:cNvSpPr>
          <p:nvPr>
            <p:ph idx="1"/>
          </p:nvPr>
        </p:nvSpPr>
        <p:spPr/>
        <p:txBody>
          <a:bodyPr>
            <a:normAutofit/>
          </a:bodyPr>
          <a:lstStyle/>
          <a:p>
            <a:r>
              <a:rPr lang="en-US" b="1" dirty="0" smtClean="0"/>
              <a:t>Sept</a:t>
            </a:r>
            <a:r>
              <a:rPr lang="en-US" b="1" dirty="0"/>
              <a:t>. </a:t>
            </a:r>
            <a:r>
              <a:rPr lang="en-US" b="1" dirty="0" smtClean="0"/>
              <a:t>2017</a:t>
            </a:r>
            <a:r>
              <a:rPr lang="en-US" dirty="0" smtClean="0"/>
              <a:t> -</a:t>
            </a:r>
            <a:r>
              <a:rPr lang="en-US" dirty="0"/>
              <a:t> Washington State denied </a:t>
            </a:r>
            <a:r>
              <a:rPr lang="en-US" dirty="0" smtClean="0"/>
              <a:t>a 401 </a:t>
            </a:r>
            <a:r>
              <a:rPr lang="en-US" dirty="0"/>
              <a:t>WQC </a:t>
            </a:r>
            <a:r>
              <a:rPr lang="en-US" dirty="0" smtClean="0"/>
              <a:t>requested by </a:t>
            </a:r>
            <a:r>
              <a:rPr lang="en-US" b="1" dirty="0" smtClean="0">
                <a:solidFill>
                  <a:srgbClr val="FF0000"/>
                </a:solidFill>
              </a:rPr>
              <a:t>Millennium</a:t>
            </a:r>
            <a:r>
              <a:rPr lang="en-US" dirty="0" smtClean="0"/>
              <a:t> for </a:t>
            </a:r>
            <a:r>
              <a:rPr lang="en-US" dirty="0"/>
              <a:t>the </a:t>
            </a:r>
            <a:r>
              <a:rPr lang="en-US" b="1" dirty="0"/>
              <a:t>Millennium Bulk Terminals-Longview Project</a:t>
            </a:r>
            <a:r>
              <a:rPr lang="en-US" dirty="0"/>
              <a:t>, a proposed coal export terminal sited for construction in and along the Columbia </a:t>
            </a:r>
            <a:r>
              <a:rPr lang="en-US" dirty="0" smtClean="0"/>
              <a:t>River</a:t>
            </a:r>
          </a:p>
          <a:p>
            <a:r>
              <a:rPr lang="en-US" b="1" dirty="0"/>
              <a:t>April 2018</a:t>
            </a:r>
            <a:r>
              <a:rPr lang="en-US" dirty="0"/>
              <a:t> </a:t>
            </a:r>
            <a:r>
              <a:rPr lang="en-US" dirty="0" smtClean="0"/>
              <a:t>- NYDEC </a:t>
            </a:r>
            <a:r>
              <a:rPr lang="en-US" dirty="0"/>
              <a:t>denied a 401 WQC requested by </a:t>
            </a:r>
            <a:r>
              <a:rPr lang="en-US" dirty="0" smtClean="0"/>
              <a:t>the </a:t>
            </a:r>
            <a:r>
              <a:rPr lang="en-US" b="1" dirty="0"/>
              <a:t>Transcontinental Gas Pipe Line </a:t>
            </a:r>
            <a:r>
              <a:rPr lang="en-US" b="1" dirty="0" smtClean="0"/>
              <a:t>Company</a:t>
            </a:r>
            <a:r>
              <a:rPr lang="en-US" dirty="0" smtClean="0"/>
              <a:t> </a:t>
            </a:r>
            <a:r>
              <a:rPr lang="en-US" dirty="0"/>
              <a:t>for </a:t>
            </a:r>
            <a:r>
              <a:rPr lang="en-US" dirty="0" smtClean="0"/>
              <a:t>the </a:t>
            </a:r>
            <a:r>
              <a:rPr lang="en-US" dirty="0"/>
              <a:t>proposed</a:t>
            </a:r>
            <a:r>
              <a:rPr lang="en-US" b="1" dirty="0"/>
              <a:t> Northeast Supply Enhancement Project (Project) </a:t>
            </a:r>
            <a:r>
              <a:rPr lang="en-US" dirty="0" smtClean="0"/>
              <a:t>(known </a:t>
            </a:r>
            <a:r>
              <a:rPr lang="en-US" dirty="0"/>
              <a:t>as </a:t>
            </a:r>
            <a:r>
              <a:rPr lang="en-US" b="1" dirty="0"/>
              <a:t>the Raritan Bay </a:t>
            </a:r>
            <a:r>
              <a:rPr lang="en-US" b="1" dirty="0" smtClean="0"/>
              <a:t>Loop</a:t>
            </a:r>
            <a:r>
              <a:rPr lang="en-US" dirty="0" smtClean="0"/>
              <a:t>), a proposed 17.4 </a:t>
            </a:r>
            <a:r>
              <a:rPr lang="en-US" dirty="0"/>
              <a:t>miles of natural gas </a:t>
            </a:r>
            <a:r>
              <a:rPr lang="en-US" dirty="0" smtClean="0"/>
              <a:t>pipeline</a:t>
            </a:r>
            <a:endParaRPr lang="en-US" dirty="0"/>
          </a:p>
          <a:p>
            <a:endParaRPr lang="en-US" dirty="0"/>
          </a:p>
          <a:p>
            <a:endParaRPr lang="en-US" dirty="0"/>
          </a:p>
        </p:txBody>
      </p:sp>
    </p:spTree>
    <p:extLst>
      <p:ext uri="{BB962C8B-B14F-4D97-AF65-F5344CB8AC3E}">
        <p14:creationId xmlns:p14="http://schemas.microsoft.com/office/powerpoint/2010/main" val="3089783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989</Words>
  <Application>Microsoft Office PowerPoint</Application>
  <PresentationFormat>Custom</PresentationFormat>
  <Paragraphs>79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401 WQC Law Update </vt:lpstr>
      <vt:lpstr>401 WQC Overview</vt:lpstr>
      <vt:lpstr>Section 401</vt:lpstr>
      <vt:lpstr>401 WQC Waivers</vt:lpstr>
      <vt:lpstr>Projects Subject to 401 WQC </vt:lpstr>
      <vt:lpstr>Global Climate Change</vt:lpstr>
      <vt:lpstr>Presidential Executive Order on Promoting Energy Independence and Economic Growth – Mar. 2017</vt:lpstr>
      <vt:lpstr>State Actions on Energy Infrastructure Projects</vt:lpstr>
      <vt:lpstr>State Actions on Energy Infrastructure Projects</vt:lpstr>
      <vt:lpstr>DC Circuit Court</vt:lpstr>
      <vt:lpstr>FERC’s Actions</vt:lpstr>
      <vt:lpstr>Hoopa Valley Tribe v. FERC</vt:lpstr>
      <vt:lpstr>Executive Order on Promoting Energy Infrastructure and Economic Growth</vt:lpstr>
      <vt:lpstr>More from FERC</vt:lpstr>
      <vt:lpstr>More from the States</vt:lpstr>
      <vt:lpstr>Birckhead v. FERC</vt:lpstr>
      <vt:lpstr>EPA Issues New Guidance on Clean Water Act Water Quality Certification</vt:lpstr>
      <vt:lpstr>EPA Proposed Rule – Updating Regulations on Water Quality Certification</vt:lpstr>
      <vt:lpstr>McMahan Hydroelectric LLC</vt:lpstr>
      <vt:lpstr>Constitution Pipeline Project on Rehearing</vt:lpstr>
      <vt:lpstr>On the horizon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401 WQC Law Update </dc:title>
  <dc:creator>Brown, Robert (DEP)</dc:creator>
  <cp:lastModifiedBy>Bob</cp:lastModifiedBy>
  <cp:revision>27</cp:revision>
  <dcterms:created xsi:type="dcterms:W3CDTF">2020-03-13T16:02:08Z</dcterms:created>
  <dcterms:modified xsi:type="dcterms:W3CDTF">2020-03-14T16:54:37Z</dcterms:modified>
</cp:coreProperties>
</file>