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2" r:id="rId6"/>
    <p:sldId id="269" r:id="rId7"/>
    <p:sldId id="271" r:id="rId8"/>
    <p:sldId id="259" r:id="rId9"/>
    <p:sldId id="261" r:id="rId10"/>
    <p:sldId id="262" r:id="rId11"/>
    <p:sldId id="264" r:id="rId12"/>
    <p:sldId id="265" r:id="rId13"/>
    <p:sldId id="270" r:id="rId14"/>
    <p:sldId id="300" r:id="rId15"/>
    <p:sldId id="268" r:id="rId16"/>
    <p:sldId id="299" r:id="rId17"/>
    <p:sldId id="288" r:id="rId18"/>
    <p:sldId id="275" r:id="rId19"/>
    <p:sldId id="297" r:id="rId20"/>
    <p:sldId id="298" r:id="rId21"/>
    <p:sldId id="260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C6436-E740-46CF-A1DB-2D08237AF1F2}" v="9" dt="2020-03-17T12:57:06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88" d="100"/>
          <a:sy n="88" d="100"/>
        </p:scale>
        <p:origin x="7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Roberson" userId="00f78e48-fdc1-43b4-912d-ed10026b7d34" providerId="ADAL" clId="{7E57AEAA-8052-47BB-B335-DD5CE62BE1A5}"/>
    <pc:docChg chg="undo custSel delSld modSld sldOrd">
      <pc:chgData name="Alan Roberson" userId="00f78e48-fdc1-43b4-912d-ed10026b7d34" providerId="ADAL" clId="{7E57AEAA-8052-47BB-B335-DD5CE62BE1A5}" dt="2020-03-17T11:10:19.138" v="1191"/>
      <pc:docMkLst>
        <pc:docMk/>
      </pc:docMkLst>
      <pc:sldChg chg="modSp mod">
        <pc:chgData name="Alan Roberson" userId="00f78e48-fdc1-43b4-912d-ed10026b7d34" providerId="ADAL" clId="{7E57AEAA-8052-47BB-B335-DD5CE62BE1A5}" dt="2020-03-17T10:49:16.751" v="117" actId="20577"/>
        <pc:sldMkLst>
          <pc:docMk/>
          <pc:sldMk cId="0" sldId="256"/>
        </pc:sldMkLst>
        <pc:spChg chg="mod">
          <ac:chgData name="Alan Roberson" userId="00f78e48-fdc1-43b4-912d-ed10026b7d34" providerId="ADAL" clId="{7E57AEAA-8052-47BB-B335-DD5CE62BE1A5}" dt="2020-03-17T10:49:16.751" v="11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Alan Roberson" userId="00f78e48-fdc1-43b4-912d-ed10026b7d34" providerId="ADAL" clId="{7E57AEAA-8052-47BB-B335-DD5CE62BE1A5}" dt="2020-03-17T10:55:41.621" v="373" actId="47"/>
        <pc:sldMkLst>
          <pc:docMk/>
          <pc:sldMk cId="1006569397" sldId="266"/>
        </pc:sldMkLst>
      </pc:sldChg>
      <pc:sldChg chg="del">
        <pc:chgData name="Alan Roberson" userId="00f78e48-fdc1-43b4-912d-ed10026b7d34" providerId="ADAL" clId="{7E57AEAA-8052-47BB-B335-DD5CE62BE1A5}" dt="2020-03-17T10:55:42.721" v="374" actId="47"/>
        <pc:sldMkLst>
          <pc:docMk/>
          <pc:sldMk cId="3114514606" sldId="267"/>
        </pc:sldMkLst>
      </pc:sldChg>
      <pc:sldChg chg="ord">
        <pc:chgData name="Alan Roberson" userId="00f78e48-fdc1-43b4-912d-ed10026b7d34" providerId="ADAL" clId="{7E57AEAA-8052-47BB-B335-DD5CE62BE1A5}" dt="2020-03-17T10:56:14.957" v="380"/>
        <pc:sldMkLst>
          <pc:docMk/>
          <pc:sldMk cId="1551107287" sldId="269"/>
        </pc:sldMkLst>
      </pc:sldChg>
      <pc:sldChg chg="ord">
        <pc:chgData name="Alan Roberson" userId="00f78e48-fdc1-43b4-912d-ed10026b7d34" providerId="ADAL" clId="{7E57AEAA-8052-47BB-B335-DD5CE62BE1A5}" dt="2020-03-17T10:56:31.410" v="382"/>
        <pc:sldMkLst>
          <pc:docMk/>
          <pc:sldMk cId="2942891187" sldId="271"/>
        </pc:sldMkLst>
      </pc:sldChg>
      <pc:sldChg chg="del">
        <pc:chgData name="Alan Roberson" userId="00f78e48-fdc1-43b4-912d-ed10026b7d34" providerId="ADAL" clId="{7E57AEAA-8052-47BB-B335-DD5CE62BE1A5}" dt="2020-03-17T10:54:58.994" v="366" actId="47"/>
        <pc:sldMkLst>
          <pc:docMk/>
          <pc:sldMk cId="2384484058" sldId="272"/>
        </pc:sldMkLst>
      </pc:sldChg>
      <pc:sldChg chg="del">
        <pc:chgData name="Alan Roberson" userId="00f78e48-fdc1-43b4-912d-ed10026b7d34" providerId="ADAL" clId="{7E57AEAA-8052-47BB-B335-DD5CE62BE1A5}" dt="2020-03-17T10:55:00.012" v="367" actId="47"/>
        <pc:sldMkLst>
          <pc:docMk/>
          <pc:sldMk cId="919752542" sldId="273"/>
        </pc:sldMkLst>
      </pc:sldChg>
      <pc:sldChg chg="del">
        <pc:chgData name="Alan Roberson" userId="00f78e48-fdc1-43b4-912d-ed10026b7d34" providerId="ADAL" clId="{7E57AEAA-8052-47BB-B335-DD5CE62BE1A5}" dt="2020-03-17T10:55:01.746" v="368" actId="47"/>
        <pc:sldMkLst>
          <pc:docMk/>
          <pc:sldMk cId="1609047652" sldId="274"/>
        </pc:sldMkLst>
      </pc:sldChg>
      <pc:sldChg chg="del">
        <pc:chgData name="Alan Roberson" userId="00f78e48-fdc1-43b4-912d-ed10026b7d34" providerId="ADAL" clId="{7E57AEAA-8052-47BB-B335-DD5CE62BE1A5}" dt="2020-03-17T10:55:44.431" v="376" actId="47"/>
        <pc:sldMkLst>
          <pc:docMk/>
          <pc:sldMk cId="1126949178" sldId="277"/>
        </pc:sldMkLst>
      </pc:sldChg>
      <pc:sldChg chg="del">
        <pc:chgData name="Alan Roberson" userId="00f78e48-fdc1-43b4-912d-ed10026b7d34" providerId="ADAL" clId="{7E57AEAA-8052-47BB-B335-DD5CE62BE1A5}" dt="2020-03-17T10:54:56.571" v="364" actId="47"/>
        <pc:sldMkLst>
          <pc:docMk/>
          <pc:sldMk cId="2741340006" sldId="278"/>
        </pc:sldMkLst>
      </pc:sldChg>
      <pc:sldChg chg="modSp mod ord">
        <pc:chgData name="Alan Roberson" userId="00f78e48-fdc1-43b4-912d-ed10026b7d34" providerId="ADAL" clId="{7E57AEAA-8052-47BB-B335-DD5CE62BE1A5}" dt="2020-03-17T10:58:49.361" v="432" actId="20577"/>
        <pc:sldMkLst>
          <pc:docMk/>
          <pc:sldMk cId="4012464063" sldId="288"/>
        </pc:sldMkLst>
        <pc:spChg chg="mod">
          <ac:chgData name="Alan Roberson" userId="00f78e48-fdc1-43b4-912d-ed10026b7d34" providerId="ADAL" clId="{7E57AEAA-8052-47BB-B335-DD5CE62BE1A5}" dt="2020-03-17T10:58:49.361" v="432" actId="20577"/>
          <ac:spMkLst>
            <pc:docMk/>
            <pc:sldMk cId="4012464063" sldId="288"/>
            <ac:spMk id="2" creationId="{9EF6E166-5038-4351-9CF9-52508158460D}"/>
          </ac:spMkLst>
        </pc:spChg>
      </pc:sldChg>
      <pc:sldChg chg="del">
        <pc:chgData name="Alan Roberson" userId="00f78e48-fdc1-43b4-912d-ed10026b7d34" providerId="ADAL" clId="{7E57AEAA-8052-47BB-B335-DD5CE62BE1A5}" dt="2020-03-17T10:55:08.281" v="369" actId="47"/>
        <pc:sldMkLst>
          <pc:docMk/>
          <pc:sldMk cId="573452009" sldId="291"/>
        </pc:sldMkLst>
      </pc:sldChg>
      <pc:sldChg chg="modSp mod">
        <pc:chgData name="Alan Roberson" userId="00f78e48-fdc1-43b4-912d-ed10026b7d34" providerId="ADAL" clId="{7E57AEAA-8052-47BB-B335-DD5CE62BE1A5}" dt="2020-03-17T10:57:36.658" v="400" actId="20577"/>
        <pc:sldMkLst>
          <pc:docMk/>
          <pc:sldMk cId="2505317852" sldId="292"/>
        </pc:sldMkLst>
        <pc:spChg chg="mod">
          <ac:chgData name="Alan Roberson" userId="00f78e48-fdc1-43b4-912d-ed10026b7d34" providerId="ADAL" clId="{7E57AEAA-8052-47BB-B335-DD5CE62BE1A5}" dt="2020-03-17T10:57:36.658" v="400" actId="20577"/>
          <ac:spMkLst>
            <pc:docMk/>
            <pc:sldMk cId="2505317852" sldId="292"/>
            <ac:spMk id="2" creationId="{9EF6E166-5038-4351-9CF9-52508158460D}"/>
          </ac:spMkLst>
        </pc:spChg>
        <pc:spChg chg="mod">
          <ac:chgData name="Alan Roberson" userId="00f78e48-fdc1-43b4-912d-ed10026b7d34" providerId="ADAL" clId="{7E57AEAA-8052-47BB-B335-DD5CE62BE1A5}" dt="2020-03-17T10:53:15.679" v="351" actId="1036"/>
          <ac:spMkLst>
            <pc:docMk/>
            <pc:sldMk cId="2505317852" sldId="292"/>
            <ac:spMk id="3" creationId="{554B7E85-5C96-4FFA-8BDF-C00A4F805CB0}"/>
          </ac:spMkLst>
        </pc:spChg>
        <pc:graphicFrameChg chg="mod">
          <ac:chgData name="Alan Roberson" userId="00f78e48-fdc1-43b4-912d-ed10026b7d34" providerId="ADAL" clId="{7E57AEAA-8052-47BB-B335-DD5CE62BE1A5}" dt="2020-03-17T10:51:57.012" v="335" actId="14100"/>
          <ac:graphicFrameMkLst>
            <pc:docMk/>
            <pc:sldMk cId="2505317852" sldId="292"/>
            <ac:graphicFrameMk id="6" creationId="{A23998FF-ADAB-4667-BD37-4BB34DAED4FA}"/>
          </ac:graphicFrameMkLst>
        </pc:graphicFrameChg>
        <pc:picChg chg="mod">
          <ac:chgData name="Alan Roberson" userId="00f78e48-fdc1-43b4-912d-ed10026b7d34" providerId="ADAL" clId="{7E57AEAA-8052-47BB-B335-DD5CE62BE1A5}" dt="2020-03-17T10:52:05.520" v="336" actId="14100"/>
          <ac:picMkLst>
            <pc:docMk/>
            <pc:sldMk cId="2505317852" sldId="292"/>
            <ac:picMk id="5" creationId="{1006C55F-449F-484D-A5C5-A7C6A91759C7}"/>
          </ac:picMkLst>
        </pc:picChg>
        <pc:picChg chg="mod">
          <ac:chgData name="Alan Roberson" userId="00f78e48-fdc1-43b4-912d-ed10026b7d34" providerId="ADAL" clId="{7E57AEAA-8052-47BB-B335-DD5CE62BE1A5}" dt="2020-03-17T10:53:37.165" v="354" actId="1076"/>
          <ac:picMkLst>
            <pc:docMk/>
            <pc:sldMk cId="2505317852" sldId="292"/>
            <ac:picMk id="8" creationId="{E5E308DF-9D0C-4D16-A2C8-09F86D1B8822}"/>
          </ac:picMkLst>
        </pc:picChg>
      </pc:sldChg>
      <pc:sldChg chg="del">
        <pc:chgData name="Alan Roberson" userId="00f78e48-fdc1-43b4-912d-ed10026b7d34" providerId="ADAL" clId="{7E57AEAA-8052-47BB-B335-DD5CE62BE1A5}" dt="2020-03-17T10:55:10.107" v="370" actId="47"/>
        <pc:sldMkLst>
          <pc:docMk/>
          <pc:sldMk cId="695900828" sldId="293"/>
        </pc:sldMkLst>
      </pc:sldChg>
      <pc:sldChg chg="del">
        <pc:chgData name="Alan Roberson" userId="00f78e48-fdc1-43b4-912d-ed10026b7d34" providerId="ADAL" clId="{7E57AEAA-8052-47BB-B335-DD5CE62BE1A5}" dt="2020-03-17T10:55:16.350" v="371" actId="47"/>
        <pc:sldMkLst>
          <pc:docMk/>
          <pc:sldMk cId="3902787855" sldId="294"/>
        </pc:sldMkLst>
      </pc:sldChg>
      <pc:sldChg chg="del">
        <pc:chgData name="Alan Roberson" userId="00f78e48-fdc1-43b4-912d-ed10026b7d34" providerId="ADAL" clId="{7E57AEAA-8052-47BB-B335-DD5CE62BE1A5}" dt="2020-03-17T10:55:18.201" v="372" actId="47"/>
        <pc:sldMkLst>
          <pc:docMk/>
          <pc:sldMk cId="510167916" sldId="295"/>
        </pc:sldMkLst>
      </pc:sldChg>
      <pc:sldChg chg="modSp mod">
        <pc:chgData name="Alan Roberson" userId="00f78e48-fdc1-43b4-912d-ed10026b7d34" providerId="ADAL" clId="{7E57AEAA-8052-47BB-B335-DD5CE62BE1A5}" dt="2020-03-17T11:09:02.765" v="1185" actId="20577"/>
        <pc:sldMkLst>
          <pc:docMk/>
          <pc:sldMk cId="3253327459" sldId="297"/>
        </pc:sldMkLst>
        <pc:spChg chg="mod">
          <ac:chgData name="Alan Roberson" userId="00f78e48-fdc1-43b4-912d-ed10026b7d34" providerId="ADAL" clId="{7E57AEAA-8052-47BB-B335-DD5CE62BE1A5}" dt="2020-03-17T11:09:02.765" v="1185" actId="20577"/>
          <ac:spMkLst>
            <pc:docMk/>
            <pc:sldMk cId="3253327459" sldId="297"/>
            <ac:spMk id="2" creationId="{9EF6E166-5038-4351-9CF9-52508158460D}"/>
          </ac:spMkLst>
        </pc:spChg>
      </pc:sldChg>
      <pc:sldChg chg="modSp mod">
        <pc:chgData name="Alan Roberson" userId="00f78e48-fdc1-43b4-912d-ed10026b7d34" providerId="ADAL" clId="{7E57AEAA-8052-47BB-B335-DD5CE62BE1A5}" dt="2020-03-17T11:10:19.138" v="1191"/>
        <pc:sldMkLst>
          <pc:docMk/>
          <pc:sldMk cId="848316552" sldId="298"/>
        </pc:sldMkLst>
        <pc:spChg chg="mod">
          <ac:chgData name="Alan Roberson" userId="00f78e48-fdc1-43b4-912d-ed10026b7d34" providerId="ADAL" clId="{7E57AEAA-8052-47BB-B335-DD5CE62BE1A5}" dt="2020-03-17T11:10:19.138" v="1191"/>
          <ac:spMkLst>
            <pc:docMk/>
            <pc:sldMk cId="848316552" sldId="298"/>
            <ac:spMk id="2" creationId="{9EF6E166-5038-4351-9CF9-52508158460D}"/>
          </ac:spMkLst>
        </pc:spChg>
        <pc:spChg chg="mod">
          <ac:chgData name="Alan Roberson" userId="00f78e48-fdc1-43b4-912d-ed10026b7d34" providerId="ADAL" clId="{7E57AEAA-8052-47BB-B335-DD5CE62BE1A5}" dt="2020-03-17T11:00:43.501" v="840" actId="1035"/>
          <ac:spMkLst>
            <pc:docMk/>
            <pc:sldMk cId="848316552" sldId="298"/>
            <ac:spMk id="3" creationId="{B617B900-B5DA-47FF-B68E-2C97BC06C8B8}"/>
          </ac:spMkLst>
        </pc:spChg>
      </pc:sldChg>
      <pc:sldChg chg="del">
        <pc:chgData name="Alan Roberson" userId="00f78e48-fdc1-43b4-912d-ed10026b7d34" providerId="ADAL" clId="{7E57AEAA-8052-47BB-B335-DD5CE62BE1A5}" dt="2020-03-17T10:55:43.621" v="375" actId="47"/>
        <pc:sldMkLst>
          <pc:docMk/>
          <pc:sldMk cId="3064406281" sldId="300"/>
        </pc:sldMkLst>
      </pc:sldChg>
      <pc:sldChg chg="ord">
        <pc:chgData name="Alan Roberson" userId="00f78e48-fdc1-43b4-912d-ed10026b7d34" providerId="ADAL" clId="{7E57AEAA-8052-47BB-B335-DD5CE62BE1A5}" dt="2020-03-17T10:56:46.325" v="384"/>
        <pc:sldMkLst>
          <pc:docMk/>
          <pc:sldMk cId="813073810" sldId="301"/>
        </pc:sldMkLst>
      </pc:sldChg>
      <pc:sldChg chg="del">
        <pc:chgData name="Alan Roberson" userId="00f78e48-fdc1-43b4-912d-ed10026b7d34" providerId="ADAL" clId="{7E57AEAA-8052-47BB-B335-DD5CE62BE1A5}" dt="2020-03-17T10:54:57.905" v="365" actId="47"/>
        <pc:sldMkLst>
          <pc:docMk/>
          <pc:sldMk cId="3430736124" sldId="302"/>
        </pc:sldMkLst>
      </pc:sldChg>
    </pc:docChg>
  </pc:docChgLst>
  <pc:docChgLst>
    <pc:chgData name="Alan Roberson" userId="00f78e48-fdc1-43b4-912d-ed10026b7d34" providerId="ADAL" clId="{13FC6436-E740-46CF-A1DB-2D08237AF1F2}"/>
    <pc:docChg chg="custSel addSld delSld modSld">
      <pc:chgData name="Alan Roberson" userId="00f78e48-fdc1-43b4-912d-ed10026b7d34" providerId="ADAL" clId="{13FC6436-E740-46CF-A1DB-2D08237AF1F2}" dt="2020-03-17T13:06:50.787" v="2159" actId="2"/>
      <pc:docMkLst>
        <pc:docMk/>
      </pc:docMkLst>
      <pc:sldChg chg="modSp mod">
        <pc:chgData name="Alan Roberson" userId="00f78e48-fdc1-43b4-912d-ed10026b7d34" providerId="ADAL" clId="{13FC6436-E740-46CF-A1DB-2D08237AF1F2}" dt="2020-03-17T13:06:50.787" v="2159" actId="2"/>
        <pc:sldMkLst>
          <pc:docMk/>
          <pc:sldMk cId="3427477450" sldId="260"/>
        </pc:sldMkLst>
        <pc:spChg chg="mod">
          <ac:chgData name="Alan Roberson" userId="00f78e48-fdc1-43b4-912d-ed10026b7d34" providerId="ADAL" clId="{13FC6436-E740-46CF-A1DB-2D08237AF1F2}" dt="2020-03-17T13:06:50.787" v="2159" actId="2"/>
          <ac:spMkLst>
            <pc:docMk/>
            <pc:sldMk cId="3427477450" sldId="260"/>
            <ac:spMk id="8" creationId="{00000000-0000-0000-0000-000000000000}"/>
          </ac:spMkLst>
        </pc:spChg>
      </pc:sldChg>
      <pc:sldChg chg="del">
        <pc:chgData name="Alan Roberson" userId="00f78e48-fdc1-43b4-912d-ed10026b7d34" providerId="ADAL" clId="{13FC6436-E740-46CF-A1DB-2D08237AF1F2}" dt="2020-03-17T12:48:49.086" v="1" actId="47"/>
        <pc:sldMkLst>
          <pc:docMk/>
          <pc:sldMk cId="36917823" sldId="263"/>
        </pc:sldMkLst>
      </pc:sldChg>
      <pc:sldChg chg="modSp mod">
        <pc:chgData name="Alan Roberson" userId="00f78e48-fdc1-43b4-912d-ed10026b7d34" providerId="ADAL" clId="{13FC6436-E740-46CF-A1DB-2D08237AF1F2}" dt="2020-03-17T12:49:53.377" v="123" actId="20577"/>
        <pc:sldMkLst>
          <pc:docMk/>
          <pc:sldMk cId="1213461732" sldId="268"/>
        </pc:sldMkLst>
        <pc:spChg chg="mod">
          <ac:chgData name="Alan Roberson" userId="00f78e48-fdc1-43b4-912d-ed10026b7d34" providerId="ADAL" clId="{13FC6436-E740-46CF-A1DB-2D08237AF1F2}" dt="2020-03-17T12:49:53.377" v="123" actId="20577"/>
          <ac:spMkLst>
            <pc:docMk/>
            <pc:sldMk cId="1213461732" sldId="268"/>
            <ac:spMk id="2" creationId="{9EF6E166-5038-4351-9CF9-52508158460D}"/>
          </ac:spMkLst>
        </pc:spChg>
      </pc:sldChg>
      <pc:sldChg chg="modSp mod">
        <pc:chgData name="Alan Roberson" userId="00f78e48-fdc1-43b4-912d-ed10026b7d34" providerId="ADAL" clId="{13FC6436-E740-46CF-A1DB-2D08237AF1F2}" dt="2020-03-17T13:06:48.026" v="2158" actId="2"/>
        <pc:sldMkLst>
          <pc:docMk/>
          <pc:sldMk cId="694247970" sldId="270"/>
        </pc:sldMkLst>
        <pc:spChg chg="mod">
          <ac:chgData name="Alan Roberson" userId="00f78e48-fdc1-43b4-912d-ed10026b7d34" providerId="ADAL" clId="{13FC6436-E740-46CF-A1DB-2D08237AF1F2}" dt="2020-03-17T13:06:48.026" v="2158" actId="2"/>
          <ac:spMkLst>
            <pc:docMk/>
            <pc:sldMk cId="694247970" sldId="270"/>
            <ac:spMk id="2" creationId="{9EF6E166-5038-4351-9CF9-52508158460D}"/>
          </ac:spMkLst>
        </pc:spChg>
      </pc:sldChg>
      <pc:sldChg chg="del">
        <pc:chgData name="Alan Roberson" userId="00f78e48-fdc1-43b4-912d-ed10026b7d34" providerId="ADAL" clId="{13FC6436-E740-46CF-A1DB-2D08237AF1F2}" dt="2020-03-17T12:49:02.179" v="2" actId="47"/>
        <pc:sldMkLst>
          <pc:docMk/>
          <pc:sldMk cId="3061740684" sldId="299"/>
        </pc:sldMkLst>
      </pc:sldChg>
      <pc:sldChg chg="addSp modSp add mod">
        <pc:chgData name="Alan Roberson" userId="00f78e48-fdc1-43b4-912d-ed10026b7d34" providerId="ADAL" clId="{13FC6436-E740-46CF-A1DB-2D08237AF1F2}" dt="2020-03-17T12:57:27.081" v="1317" actId="20577"/>
        <pc:sldMkLst>
          <pc:docMk/>
          <pc:sldMk cId="3414996205" sldId="299"/>
        </pc:sldMkLst>
        <pc:spChg chg="mod">
          <ac:chgData name="Alan Roberson" userId="00f78e48-fdc1-43b4-912d-ed10026b7d34" providerId="ADAL" clId="{13FC6436-E740-46CF-A1DB-2D08237AF1F2}" dt="2020-03-17T12:57:27.081" v="1317" actId="20577"/>
          <ac:spMkLst>
            <pc:docMk/>
            <pc:sldMk cId="3414996205" sldId="299"/>
            <ac:spMk id="2" creationId="{9EF6E166-5038-4351-9CF9-52508158460D}"/>
          </ac:spMkLst>
        </pc:spChg>
        <pc:spChg chg="mod">
          <ac:chgData name="Alan Roberson" userId="00f78e48-fdc1-43b4-912d-ed10026b7d34" providerId="ADAL" clId="{13FC6436-E740-46CF-A1DB-2D08237AF1F2}" dt="2020-03-17T12:50:55.435" v="158" actId="20577"/>
          <ac:spMkLst>
            <pc:docMk/>
            <pc:sldMk cId="3414996205" sldId="299"/>
            <ac:spMk id="3" creationId="{0E237993-06B1-4338-87EF-0A53CA36607F}"/>
          </ac:spMkLst>
        </pc:spChg>
        <pc:picChg chg="add">
          <ac:chgData name="Alan Roberson" userId="00f78e48-fdc1-43b4-912d-ed10026b7d34" providerId="ADAL" clId="{13FC6436-E740-46CF-A1DB-2D08237AF1F2}" dt="2020-03-17T12:57:06.593" v="1255"/>
          <ac:picMkLst>
            <pc:docMk/>
            <pc:sldMk cId="3414996205" sldId="299"/>
            <ac:picMk id="5" creationId="{F854E5D5-B475-4F6D-B80F-BDA6DD722E3A}"/>
          </ac:picMkLst>
        </pc:picChg>
      </pc:sldChg>
      <pc:sldChg chg="addSp modSp add mod">
        <pc:chgData name="Alan Roberson" userId="00f78e48-fdc1-43b4-912d-ed10026b7d34" providerId="ADAL" clId="{13FC6436-E740-46CF-A1DB-2D08237AF1F2}" dt="2020-03-17T13:06:32.339" v="2157" actId="20577"/>
        <pc:sldMkLst>
          <pc:docMk/>
          <pc:sldMk cId="803619376" sldId="300"/>
        </pc:sldMkLst>
        <pc:spChg chg="mod">
          <ac:chgData name="Alan Roberson" userId="00f78e48-fdc1-43b4-912d-ed10026b7d34" providerId="ADAL" clId="{13FC6436-E740-46CF-A1DB-2D08237AF1F2}" dt="2020-03-17T12:52:47.214" v="178" actId="20577"/>
          <ac:spMkLst>
            <pc:docMk/>
            <pc:sldMk cId="803619376" sldId="300"/>
            <ac:spMk id="2" creationId="{08712D97-CC34-41F0-AA31-392198A68CFF}"/>
          </ac:spMkLst>
        </pc:spChg>
        <pc:spChg chg="mod">
          <ac:chgData name="Alan Roberson" userId="00f78e48-fdc1-43b4-912d-ed10026b7d34" providerId="ADAL" clId="{13FC6436-E740-46CF-A1DB-2D08237AF1F2}" dt="2020-03-17T13:06:32.339" v="2157" actId="20577"/>
          <ac:spMkLst>
            <pc:docMk/>
            <pc:sldMk cId="803619376" sldId="300"/>
            <ac:spMk id="3" creationId="{5C3DC2CF-91E5-491D-AFD7-4C5D45A17C08}"/>
          </ac:spMkLst>
        </pc:spChg>
        <pc:spChg chg="mod">
          <ac:chgData name="Alan Roberson" userId="00f78e48-fdc1-43b4-912d-ed10026b7d34" providerId="ADAL" clId="{13FC6436-E740-46CF-A1DB-2D08237AF1F2}" dt="2020-03-17T13:05:01.610" v="1877" actId="27636"/>
          <ac:spMkLst>
            <pc:docMk/>
            <pc:sldMk cId="803619376" sldId="300"/>
            <ac:spMk id="4" creationId="{5DC18259-EA49-454C-A7B4-91C93F999CC4}"/>
          </ac:spMkLst>
        </pc:spChg>
        <pc:picChg chg="add">
          <ac:chgData name="Alan Roberson" userId="00f78e48-fdc1-43b4-912d-ed10026b7d34" providerId="ADAL" clId="{13FC6436-E740-46CF-A1DB-2D08237AF1F2}" dt="2020-03-17T12:53:01.257" v="179"/>
          <ac:picMkLst>
            <pc:docMk/>
            <pc:sldMk cId="803619376" sldId="300"/>
            <ac:picMk id="5" creationId="{1E6EEA09-E478-4BFD-966D-3AFB3657995C}"/>
          </ac:picMkLst>
        </pc:picChg>
        <pc:picChg chg="add mod">
          <ac:chgData name="Alan Roberson" userId="00f78e48-fdc1-43b4-912d-ed10026b7d34" providerId="ADAL" clId="{13FC6436-E740-46CF-A1DB-2D08237AF1F2}" dt="2020-03-17T12:58:09.412" v="1370" actId="14100"/>
          <ac:picMkLst>
            <pc:docMk/>
            <pc:sldMk cId="803619376" sldId="300"/>
            <ac:picMk id="7" creationId="{318A3FEB-4283-437C-8E26-974E941688FD}"/>
          </ac:picMkLst>
        </pc:picChg>
      </pc:sldChg>
      <pc:sldChg chg="del">
        <pc:chgData name="Alan Roberson" userId="00f78e48-fdc1-43b4-912d-ed10026b7d34" providerId="ADAL" clId="{13FC6436-E740-46CF-A1DB-2D08237AF1F2}" dt="2020-03-17T12:48:40.191" v="0" actId="47"/>
        <pc:sldMkLst>
          <pc:docMk/>
          <pc:sldMk cId="813073810" sldId="30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EBDFF04-0814-450C-A823-464DB0FA0978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C2F6D20-E7A9-4B0D-A7E6-E328ECB55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9385AAC-A3EF-44AF-9AC8-20DE0BFBD7D3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788BAA2-1461-4C15-8154-C66D7ABC0E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9A9DC6-894A-43E7-92DD-5AFA17003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0" b="48888"/>
          <a:stretch/>
        </p:blipFill>
        <p:spPr>
          <a:xfrm>
            <a:off x="0" y="4114800"/>
            <a:ext cx="12192000" cy="274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68E37C-84F0-47FB-944D-9D4D63962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752600"/>
            <a:ext cx="8458200" cy="1755775"/>
          </a:xfrm>
        </p:spPr>
        <p:txBody>
          <a:bodyPr>
            <a:normAutofit/>
          </a:bodyPr>
          <a:lstStyle/>
          <a:p>
            <a:r>
              <a:rPr lang="en-US" sz="3600"/>
              <a:t>Click to edit Master title style</a:t>
            </a:r>
            <a:endParaRPr lang="en-US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179D68-0EC6-4043-98D1-7A757DE3C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736974"/>
            <a:ext cx="6400800" cy="533400"/>
          </a:xfrm>
        </p:spPr>
        <p:txBody>
          <a:bodyPr>
            <a:normAutofit/>
          </a:bodyPr>
          <a:lstStyle/>
          <a:p>
            <a:r>
              <a:rPr lang="en-US" sz="2400"/>
              <a:t>Click to edit Master subtitle style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4FC102-DF76-435E-8A23-6669537884A5}"/>
              </a:ext>
            </a:extLst>
          </p:cNvPr>
          <p:cNvSpPr txBox="1"/>
          <p:nvPr userDrawn="1"/>
        </p:nvSpPr>
        <p:spPr>
          <a:xfrm>
            <a:off x="1524000" y="633552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ZapfHumnst Dm BT" pitchFamily="34" charset="0"/>
              </a:rPr>
              <a:t>Association of State Drinking Water Administrators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ZapfHumnst Dm BT" pitchFamily="34" charset="0"/>
              </a:rPr>
              <a:t> 1401 Wilson Blvd. - Suite 1225 - Arlington, VA 22209 - (703) 812-9505 - www.ASDWA.org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662FD71-2A86-409B-A863-9DE42F0FA2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A34E47-8FF3-4785-B7D6-20117DE30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0" b="48888"/>
          <a:stretch/>
        </p:blipFill>
        <p:spPr>
          <a:xfrm>
            <a:off x="0" y="4114800"/>
            <a:ext cx="12192000" cy="2743200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86EC84E7-5186-42D2-A719-7EF0F436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71245"/>
            <a:ext cx="8229600" cy="3154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D6183-E063-48D9-B4DC-B08512599C65}"/>
              </a:ext>
            </a:extLst>
          </p:cNvPr>
          <p:cNvSpPr txBox="1"/>
          <p:nvPr userDrawn="1"/>
        </p:nvSpPr>
        <p:spPr>
          <a:xfrm>
            <a:off x="1524000" y="633552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ZapfHumnst Dm BT" pitchFamily="34" charset="0"/>
              </a:rPr>
              <a:t>Association of State Drinking Water Administrators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ZapfHumnst Dm BT" pitchFamily="34" charset="0"/>
              </a:rPr>
              <a:t> 1401 Wilson Blvd. - Suite 1225 - Arlington, VA 22209 - (703) 812-9505 - www.ASDWA.org</a:t>
            </a:r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527E82-05CB-4BF4-935E-553A6DB75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C25A-2BCE-44EC-B227-0D6E55F2EA7B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asdwa.org/covid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19200"/>
            <a:ext cx="9296400" cy="2057400"/>
          </a:xfrm>
        </p:spPr>
        <p:txBody>
          <a:bodyPr>
            <a:normAutofit/>
          </a:bodyPr>
          <a:lstStyle/>
          <a:p>
            <a:r>
              <a:rPr lang="en-US" sz="5400" dirty="0"/>
              <a:t>ACWA Partners Update</a:t>
            </a:r>
            <a:br>
              <a:rPr lang="en-US" sz="4000" dirty="0"/>
            </a:br>
            <a:r>
              <a:rPr lang="en-US" sz="3600" dirty="0"/>
              <a:t>2020 Mid-Year Meeting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3352800"/>
            <a:ext cx="6400800" cy="9937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J. Alan Roberson, P.E.</a:t>
            </a:r>
          </a:p>
          <a:p>
            <a:pPr marL="0" indent="0" algn="ctr">
              <a:buNone/>
            </a:pPr>
            <a:r>
              <a:rPr lang="en-US" sz="2800" dirty="0"/>
              <a:t>ASDWA Executive 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1245"/>
            <a:ext cx="10820400" cy="5081955"/>
          </a:xfrm>
        </p:spPr>
        <p:txBody>
          <a:bodyPr/>
          <a:lstStyle/>
          <a:p>
            <a:r>
              <a:rPr lang="en-US" dirty="0"/>
              <a:t>CMDP and SDWIS Prime Transition</a:t>
            </a:r>
          </a:p>
          <a:p>
            <a:pPr lvl="1"/>
            <a:r>
              <a:rPr lang="en-US" dirty="0"/>
              <a:t>Contract shifting from Attain to Systalex</a:t>
            </a:r>
          </a:p>
          <a:p>
            <a:r>
              <a:rPr lang="en-US" dirty="0"/>
              <a:t>SDWIS Prime and Business Rules Engine Technical Assessment</a:t>
            </a:r>
          </a:p>
          <a:p>
            <a:pPr lvl="1"/>
            <a:r>
              <a:rPr lang="en-US" dirty="0"/>
              <a:t>Analysis report completed and options being further explored</a:t>
            </a:r>
          </a:p>
          <a:p>
            <a:r>
              <a:rPr lang="en-US" dirty="0"/>
              <a:t>SDWIS Modernization Board</a:t>
            </a:r>
          </a:p>
          <a:p>
            <a:pPr lvl="1"/>
            <a:r>
              <a:rPr lang="en-US" dirty="0"/>
              <a:t>Getting off the ground to provide subject matter expertise to EPA</a:t>
            </a:r>
          </a:p>
          <a:p>
            <a:r>
              <a:rPr lang="en-US" dirty="0"/>
              <a:t>2020 Data Management Users Conference</a:t>
            </a:r>
          </a:p>
          <a:p>
            <a:pPr lvl="1"/>
            <a:r>
              <a:rPr lang="en-US" dirty="0"/>
              <a:t>Targeting somewhere in the Midwest sometime in September</a:t>
            </a:r>
          </a:p>
          <a:p>
            <a:r>
              <a:rPr lang="en-US" dirty="0"/>
              <a:t>Register for All Things SDWIS Webinar Series for 2020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0ECE20-E7E5-4983-95A1-8BABA4514EF7}"/>
              </a:ext>
            </a:extLst>
          </p:cNvPr>
          <p:cNvSpPr txBox="1"/>
          <p:nvPr/>
        </p:nvSpPr>
        <p:spPr>
          <a:xfrm>
            <a:off x="32766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SDWIS Modernization</a:t>
            </a:r>
          </a:p>
        </p:txBody>
      </p:sp>
    </p:spTree>
    <p:extLst>
      <p:ext uri="{BB962C8B-B14F-4D97-AF65-F5344CB8AC3E}">
        <p14:creationId xmlns:p14="http://schemas.microsoft.com/office/powerpoint/2010/main" val="69424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2D97-CC34-41F0-AA31-392198A6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PFAS &amp; </a:t>
            </a:r>
            <a:r>
              <a:rPr lang="en-US" i="1" dirty="0"/>
              <a:t>Legionella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DC2CF-91E5-491D-AFD7-4C5D45A17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257799"/>
          </a:xfrm>
        </p:spPr>
        <p:txBody>
          <a:bodyPr>
            <a:normAutofit/>
          </a:bodyPr>
          <a:lstStyle/>
          <a:p>
            <a:r>
              <a:rPr lang="en-US" dirty="0"/>
              <a:t>PFAS</a:t>
            </a:r>
          </a:p>
          <a:p>
            <a:pPr lvl="1"/>
            <a:r>
              <a:rPr lang="en-US" dirty="0"/>
              <a:t>EPA’s PFAS Action Plan</a:t>
            </a:r>
          </a:p>
          <a:p>
            <a:pPr lvl="2"/>
            <a:r>
              <a:rPr lang="en-US" dirty="0"/>
              <a:t>Both regulatory and non-regulatory actions in the Action Plan</a:t>
            </a:r>
          </a:p>
          <a:p>
            <a:pPr lvl="2"/>
            <a:r>
              <a:rPr lang="en-US" dirty="0"/>
              <a:t>What are the most important actions for the water sector</a:t>
            </a:r>
          </a:p>
          <a:p>
            <a:pPr lvl="1"/>
            <a:r>
              <a:rPr lang="en-US" dirty="0"/>
              <a:t>3/10 </a:t>
            </a:r>
            <a:r>
              <a:rPr lang="en-US" i="1" dirty="0"/>
              <a:t>Federal Register </a:t>
            </a:r>
            <a:r>
              <a:rPr lang="en-US" dirty="0"/>
              <a:t>notice for preliminary positive regulatory determinations for PFOA and PFOS and 6 other contaminants</a:t>
            </a:r>
          </a:p>
          <a:p>
            <a:pPr lvl="2"/>
            <a:r>
              <a:rPr lang="en-US" dirty="0"/>
              <a:t>Comments due 5/11</a:t>
            </a:r>
          </a:p>
          <a:p>
            <a:pPr lvl="1"/>
            <a:r>
              <a:rPr lang="en-US" dirty="0"/>
              <a:t>Summer: proposed UCMR5 will likely include several PFAS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18259-EA49-454C-A7B4-91C93F999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13400" cy="4525963"/>
          </a:xfrm>
        </p:spPr>
        <p:txBody>
          <a:bodyPr>
            <a:normAutofit/>
          </a:bodyPr>
          <a:lstStyle/>
          <a:p>
            <a:r>
              <a:rPr lang="en-US" i="1" dirty="0"/>
              <a:t>Legionella</a:t>
            </a:r>
          </a:p>
          <a:p>
            <a:pPr lvl="1"/>
            <a:r>
              <a:rPr lang="en-US" dirty="0"/>
              <a:t>Building plumbing water quality issue</a:t>
            </a:r>
          </a:p>
          <a:p>
            <a:pPr lvl="2"/>
            <a:r>
              <a:rPr lang="en-US" dirty="0"/>
              <a:t>Outside of the control of the water system and the primacy agency</a:t>
            </a:r>
          </a:p>
          <a:p>
            <a:pPr lvl="1"/>
            <a:r>
              <a:rPr lang="en-US" dirty="0"/>
              <a:t>CMS memo requiring water quality mgmt. plans for health care</a:t>
            </a:r>
          </a:p>
          <a:p>
            <a:pPr lvl="2"/>
            <a:r>
              <a:rPr lang="en-US" dirty="0"/>
              <a:t>Hotels, dorms, offices, etc.?</a:t>
            </a:r>
          </a:p>
          <a:p>
            <a:pPr lvl="1"/>
            <a:r>
              <a:rPr lang="en-US" dirty="0"/>
              <a:t>NASEM report makes several significant recommendations</a:t>
            </a:r>
          </a:p>
          <a:p>
            <a:pPr lvl="1"/>
            <a:r>
              <a:rPr lang="en-US" dirty="0"/>
              <a:t>It’s not a problem until it is</a:t>
            </a:r>
          </a:p>
          <a:p>
            <a:endParaRPr lang="en-US" i="1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E6EEA09-E478-4BFD-966D-3AFB36579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pic>
        <p:nvPicPr>
          <p:cNvPr id="7" name="Picture 6" descr="A picture containing snow, bird, man, playing&#10;&#10;Description automatically generated">
            <a:extLst>
              <a:ext uri="{FF2B5EF4-FFF2-40B4-BE49-F238E27FC236}">
                <a16:creationId xmlns:a16="http://schemas.microsoft.com/office/drawing/2014/main" id="{318A3FEB-4283-437C-8E26-974E9416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676400" cy="21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1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10515600" cy="5638800"/>
          </a:xfrm>
        </p:spPr>
        <p:txBody>
          <a:bodyPr/>
          <a:lstStyle/>
          <a:p>
            <a:r>
              <a:rPr lang="en-US" dirty="0"/>
              <a:t>National Compliance Initiative (NCI)</a:t>
            </a:r>
          </a:p>
          <a:p>
            <a:pPr lvl="1"/>
            <a:r>
              <a:rPr lang="en-US" dirty="0"/>
              <a:t>ASDWA members and staff have been talking with OECA staff about the drinking water NCI for a couple of years</a:t>
            </a:r>
          </a:p>
          <a:p>
            <a:pPr lvl="2"/>
            <a:r>
              <a:rPr lang="en-US" dirty="0"/>
              <a:t>Dialogue throughout 2019</a:t>
            </a:r>
          </a:p>
          <a:p>
            <a:pPr lvl="2"/>
            <a:r>
              <a:rPr lang="en-US" dirty="0"/>
              <a:t>Letter to Susan Bodine, Asst. Admin. for OECA in August 2019</a:t>
            </a:r>
          </a:p>
          <a:p>
            <a:pPr lvl="2"/>
            <a:r>
              <a:rPr lang="en-US" dirty="0"/>
              <a:t>State-EPA Roundtable at October 2019 Annual Conference</a:t>
            </a:r>
          </a:p>
          <a:p>
            <a:pPr lvl="2"/>
            <a:r>
              <a:rPr lang="en-US" dirty="0"/>
              <a:t>Board-OECA conference call in January 2020</a:t>
            </a:r>
          </a:p>
          <a:p>
            <a:pPr lvl="1"/>
            <a:r>
              <a:rPr lang="en-US" dirty="0"/>
              <a:t>Draft NCI sent for states’ review on 3/13 – asking for more time</a:t>
            </a:r>
          </a:p>
          <a:p>
            <a:pPr lvl="1"/>
            <a:r>
              <a:rPr lang="en-US" dirty="0"/>
              <a:t>Still lots of NCI questions to be answered </a:t>
            </a:r>
          </a:p>
          <a:p>
            <a:pPr lvl="2"/>
            <a:r>
              <a:rPr lang="en-US" dirty="0"/>
              <a:t>Ongoing variability with Regional approach to implementation</a:t>
            </a:r>
          </a:p>
          <a:p>
            <a:pPr lvl="2"/>
            <a:r>
              <a:rPr lang="en-US" dirty="0"/>
              <a:t>Lots of questions about the OECA inspectors</a:t>
            </a:r>
          </a:p>
          <a:p>
            <a:pPr lvl="2"/>
            <a:r>
              <a:rPr lang="en-US" dirty="0"/>
              <a:t>How does the NCI link to OW goal of 25% reduction of violations of HBS?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37993-06B1-4338-87EF-0A53CA36607F}"/>
              </a:ext>
            </a:extLst>
          </p:cNvPr>
          <p:cNvSpPr txBox="1"/>
          <p:nvPr/>
        </p:nvSpPr>
        <p:spPr>
          <a:xfrm>
            <a:off x="3429000" y="76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OECA</a:t>
            </a:r>
          </a:p>
        </p:txBody>
      </p:sp>
    </p:spTree>
    <p:extLst>
      <p:ext uri="{BB962C8B-B14F-4D97-AF65-F5344CB8AC3E}">
        <p14:creationId xmlns:p14="http://schemas.microsoft.com/office/powerpoint/2010/main" val="121346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5257800"/>
          </a:xfrm>
        </p:spPr>
        <p:txBody>
          <a:bodyPr/>
          <a:lstStyle/>
          <a:p>
            <a:r>
              <a:rPr lang="en-US" dirty="0"/>
              <a:t>This topic seems to have been discussed less in 2019 and 2020 (so far)</a:t>
            </a:r>
          </a:p>
          <a:p>
            <a:pPr lvl="1"/>
            <a:r>
              <a:rPr lang="en-US" dirty="0"/>
              <a:t>Others may have a different opinion</a:t>
            </a:r>
          </a:p>
          <a:p>
            <a:r>
              <a:rPr lang="en-US" dirty="0"/>
              <a:t>Flat funding for EPA creates resource issues</a:t>
            </a:r>
          </a:p>
          <a:p>
            <a:pPr lvl="1"/>
            <a:r>
              <a:rPr lang="en-US" dirty="0"/>
              <a:t>LCRR</a:t>
            </a:r>
          </a:p>
          <a:p>
            <a:pPr lvl="2"/>
            <a:r>
              <a:rPr lang="en-US" dirty="0"/>
              <a:t>Guidances</a:t>
            </a:r>
          </a:p>
          <a:p>
            <a:pPr lvl="1"/>
            <a:r>
              <a:rPr lang="en-US" dirty="0"/>
              <a:t>SDWIS modernization</a:t>
            </a:r>
          </a:p>
          <a:p>
            <a:r>
              <a:rPr lang="en-US" dirty="0"/>
              <a:t>ASDWA State CEC Rule Development and Management Strategies Toolkit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37993-06B1-4338-87EF-0A53CA36607F}"/>
              </a:ext>
            </a:extLst>
          </p:cNvPr>
          <p:cNvSpPr txBox="1"/>
          <p:nvPr/>
        </p:nvSpPr>
        <p:spPr>
          <a:xfrm>
            <a:off x="3429000" y="76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Cooperative Federalism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4E5D5-B475-4F6D-B80F-BDA6DD722E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276600"/>
            <a:ext cx="2667000" cy="358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499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5"/>
            <a:ext cx="9753600" cy="4929555"/>
          </a:xfrm>
        </p:spPr>
        <p:txBody>
          <a:bodyPr/>
          <a:lstStyle/>
          <a:p>
            <a:r>
              <a:rPr lang="en-US" dirty="0"/>
              <a:t>Project started in February 2019</a:t>
            </a:r>
          </a:p>
          <a:p>
            <a:pPr lvl="1"/>
            <a:r>
              <a:rPr lang="en-US" dirty="0"/>
              <a:t>Cadmus in Contractor (same as before)</a:t>
            </a:r>
          </a:p>
          <a:p>
            <a:r>
              <a:rPr lang="en-US" dirty="0"/>
              <a:t>How have states’ resource needs changed since 2013?</a:t>
            </a:r>
          </a:p>
          <a:p>
            <a:pPr lvl="1"/>
            <a:r>
              <a:rPr lang="en-US" dirty="0"/>
              <a:t>Unregulated contaminants</a:t>
            </a:r>
          </a:p>
          <a:p>
            <a:pPr lvl="2"/>
            <a:r>
              <a:rPr lang="en-US" dirty="0"/>
              <a:t>PFAS, cyanotoxins and others</a:t>
            </a:r>
          </a:p>
          <a:p>
            <a:pPr lvl="1"/>
            <a:r>
              <a:rPr lang="en-US" dirty="0"/>
              <a:t>Proposed Lead and Copper Rule Revisions (LCRR)</a:t>
            </a:r>
          </a:p>
          <a:p>
            <a:r>
              <a:rPr lang="en-US" dirty="0"/>
              <a:t>Draft report completed &amp; under review</a:t>
            </a:r>
          </a:p>
          <a:p>
            <a:pPr lvl="1"/>
            <a:r>
              <a:rPr lang="en-US" dirty="0"/>
              <a:t>Final report in April/May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214B9A-5333-421E-B924-BE2CBDC63D9E}"/>
              </a:ext>
            </a:extLst>
          </p:cNvPr>
          <p:cNvSpPr txBox="1"/>
          <p:nvPr/>
        </p:nvSpPr>
        <p:spPr>
          <a:xfrm>
            <a:off x="2895600" y="1524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Updated State Resource Needs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63292-D9DF-4A6B-855F-7A2E4A3A5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3232879"/>
            <a:ext cx="2841938" cy="36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6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5"/>
            <a:ext cx="9906000" cy="53152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Eight modules in the toolkit</a:t>
            </a:r>
          </a:p>
          <a:p>
            <a:pPr lvl="1"/>
            <a:r>
              <a:rPr lang="en-US" dirty="0"/>
              <a:t>Module 1: Conduct a Self-Assessment of Regulatory Context and Capacity and Address Current Public Health Concerns as Needed</a:t>
            </a:r>
          </a:p>
          <a:p>
            <a:pPr lvl="1"/>
            <a:r>
              <a:rPr lang="en-US" dirty="0"/>
              <a:t>Module 2: Characterize Health Effects</a:t>
            </a:r>
          </a:p>
          <a:p>
            <a:pPr lvl="1"/>
            <a:r>
              <a:rPr lang="en-US" dirty="0"/>
              <a:t>Module 3: Characterize Occurrence</a:t>
            </a:r>
          </a:p>
          <a:p>
            <a:pPr lvl="1"/>
            <a:r>
              <a:rPr lang="en-US" dirty="0"/>
              <a:t>Module 4: Identify Analytical Methods</a:t>
            </a:r>
          </a:p>
          <a:p>
            <a:pPr lvl="1"/>
            <a:r>
              <a:rPr lang="en-US" dirty="0"/>
              <a:t>Module 5: Characterize Treatment and Compliance Options</a:t>
            </a:r>
          </a:p>
          <a:p>
            <a:pPr lvl="1"/>
            <a:r>
              <a:rPr lang="en-US" dirty="0"/>
              <a:t>Module 6: Characterize Benefits, Costs, and Economic Considerations</a:t>
            </a:r>
          </a:p>
          <a:p>
            <a:pPr lvl="1"/>
            <a:r>
              <a:rPr lang="en-US" dirty="0"/>
              <a:t>Module 7: Pursue Intermediate Management Strategies</a:t>
            </a:r>
          </a:p>
          <a:p>
            <a:pPr lvl="1"/>
            <a:r>
              <a:rPr lang="en-US" dirty="0"/>
              <a:t>Module 8: Pursue CEC Rule Development (MCL or Treatment Technique)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C75D02-E93C-497B-9F59-80C88807E721}"/>
              </a:ext>
            </a:extLst>
          </p:cNvPr>
          <p:cNvSpPr txBox="1"/>
          <p:nvPr/>
        </p:nvSpPr>
        <p:spPr>
          <a:xfrm>
            <a:off x="3505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State CEC Toolkit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04F21-284A-49B4-BAFD-83A390B818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276600"/>
            <a:ext cx="2667000" cy="358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794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600"/>
            <a:ext cx="9906000" cy="5367437"/>
          </a:xfrm>
        </p:spPr>
        <p:txBody>
          <a:bodyPr/>
          <a:lstStyle/>
          <a:p>
            <a:r>
              <a:rPr lang="en-US" dirty="0"/>
              <a:t>The situation is changing across the U.S. daily</a:t>
            </a:r>
          </a:p>
          <a:p>
            <a:r>
              <a:rPr lang="en-US" dirty="0"/>
              <a:t>Ongoing impacts to ASDWA</a:t>
            </a:r>
          </a:p>
          <a:p>
            <a:pPr lvl="1"/>
            <a:r>
              <a:rPr lang="en-US" dirty="0"/>
              <a:t>Cases in the D.C. area continue to increase</a:t>
            </a:r>
          </a:p>
          <a:p>
            <a:pPr lvl="1"/>
            <a:r>
              <a:rPr lang="en-US" dirty="0"/>
              <a:t>Cancelled March 23-25 Member Meeting</a:t>
            </a:r>
          </a:p>
          <a:p>
            <a:pPr lvl="1"/>
            <a:r>
              <a:rPr lang="en-US" dirty="0"/>
              <a:t>ASDWA staff teleworking</a:t>
            </a:r>
          </a:p>
          <a:p>
            <a:r>
              <a:rPr lang="en-US" dirty="0"/>
              <a:t>Flexibility questions already being discussed</a:t>
            </a:r>
          </a:p>
          <a:p>
            <a:pPr lvl="1"/>
            <a:r>
              <a:rPr lang="en-US" dirty="0"/>
              <a:t>Flexibility on compliance monitoring schedules?</a:t>
            </a:r>
          </a:p>
          <a:p>
            <a:pPr lvl="1"/>
            <a:r>
              <a:rPr lang="en-US" dirty="0"/>
              <a:t>Flexibility on certified operators?</a:t>
            </a:r>
          </a:p>
          <a:p>
            <a:pPr lvl="2"/>
            <a:r>
              <a:rPr lang="en-US" dirty="0"/>
              <a:t>States are talking different approaches</a:t>
            </a:r>
          </a:p>
          <a:p>
            <a:pPr lvl="2"/>
            <a:r>
              <a:rPr lang="en-US" dirty="0"/>
              <a:t>Periodic check-in calls with EPA OGWDW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pic>
        <p:nvPicPr>
          <p:cNvPr id="4" name="Picture 3" descr="A picture containing cake, fruit, red&#10;&#10;Description automatically generated">
            <a:extLst>
              <a:ext uri="{FF2B5EF4-FFF2-40B4-BE49-F238E27FC236}">
                <a16:creationId xmlns:a16="http://schemas.microsoft.com/office/drawing/2014/main" id="{0955260D-857D-438A-BF50-675D51657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167044"/>
            <a:ext cx="2971800" cy="1671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17468B-BD61-48F2-B8AF-F0B3E0D36F9C}"/>
              </a:ext>
            </a:extLst>
          </p:cNvPr>
          <p:cNvSpPr txBox="1"/>
          <p:nvPr/>
        </p:nvSpPr>
        <p:spPr>
          <a:xfrm>
            <a:off x="36576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25332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991600" cy="5486400"/>
          </a:xfrm>
        </p:spPr>
        <p:txBody>
          <a:bodyPr/>
          <a:lstStyle/>
          <a:p>
            <a:r>
              <a:rPr lang="en-US" dirty="0"/>
              <a:t>Potential Impacts to the Water Sector</a:t>
            </a:r>
          </a:p>
          <a:p>
            <a:pPr lvl="1"/>
            <a:r>
              <a:rPr lang="en-US" dirty="0"/>
              <a:t>Staff at primacy agencies</a:t>
            </a:r>
          </a:p>
          <a:p>
            <a:pPr lvl="1"/>
            <a:r>
              <a:rPr lang="en-US" dirty="0"/>
              <a:t>Operators</a:t>
            </a:r>
          </a:p>
          <a:p>
            <a:pPr lvl="1"/>
            <a:r>
              <a:rPr lang="en-US" dirty="0"/>
              <a:t>Chemical deliveries</a:t>
            </a:r>
          </a:p>
          <a:p>
            <a:r>
              <a:rPr lang="en-US" dirty="0"/>
              <a:t>Some std. preparedness activities will help mitigate</a:t>
            </a:r>
          </a:p>
          <a:p>
            <a:pPr lvl="1"/>
            <a:r>
              <a:rPr lang="en-US" dirty="0"/>
              <a:t>Others won’t due to all of the unknowns</a:t>
            </a:r>
          </a:p>
          <a:p>
            <a:r>
              <a:rPr lang="en-US" dirty="0"/>
              <a:t>EPA doesn’t appear to be developing any resources</a:t>
            </a:r>
          </a:p>
          <a:p>
            <a:r>
              <a:rPr lang="en-US" dirty="0"/>
              <a:t>ASDWA developed a COVID resource page for primacy agencies</a:t>
            </a:r>
          </a:p>
          <a:p>
            <a:pPr lvl="1"/>
            <a:r>
              <a:rPr lang="en-US" dirty="0">
                <a:hlinkClick r:id="rId2"/>
              </a:rPr>
              <a:t>https://www.asdwa.org/covid19/</a:t>
            </a:r>
            <a:endParaRPr lang="en-US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pic>
        <p:nvPicPr>
          <p:cNvPr id="4" name="Picture 3" descr="A picture containing cake, fruit, red&#10;&#10;Description automatically generated">
            <a:extLst>
              <a:ext uri="{FF2B5EF4-FFF2-40B4-BE49-F238E27FC236}">
                <a16:creationId xmlns:a16="http://schemas.microsoft.com/office/drawing/2014/main" id="{C8140ACB-00E9-4B2D-8114-0BC650ACA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76" y="5181600"/>
            <a:ext cx="2945924" cy="165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17B900-B5DA-47FF-B68E-2C97BC06C8B8}"/>
              </a:ext>
            </a:extLst>
          </p:cNvPr>
          <p:cNvSpPr txBox="1"/>
          <p:nvPr/>
        </p:nvSpPr>
        <p:spPr>
          <a:xfrm>
            <a:off x="3352325" y="152400"/>
            <a:ext cx="792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COVID-19 (cont.)</a:t>
            </a:r>
          </a:p>
        </p:txBody>
      </p:sp>
    </p:spTree>
    <p:extLst>
      <p:ext uri="{BB962C8B-B14F-4D97-AF65-F5344CB8AC3E}">
        <p14:creationId xmlns:p14="http://schemas.microsoft.com/office/powerpoint/2010/main" val="848316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981200" y="1471245"/>
            <a:ext cx="8229600" cy="315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Questions?</a:t>
            </a:r>
          </a:p>
          <a:p>
            <a:pPr marL="0" indent="0" algn="ctr">
              <a:buNone/>
            </a:pPr>
            <a:r>
              <a:rPr lang="en-US" sz="2800" dirty="0"/>
              <a:t>Submit via question box in GoTo Webinar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Discussion?</a:t>
            </a:r>
          </a:p>
        </p:txBody>
      </p:sp>
    </p:spTree>
    <p:extLst>
      <p:ext uri="{BB962C8B-B14F-4D97-AF65-F5344CB8AC3E}">
        <p14:creationId xmlns:p14="http://schemas.microsoft.com/office/powerpoint/2010/main" val="342747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1"/>
            <a:ext cx="9448800" cy="5638800"/>
          </a:xfrm>
        </p:spPr>
        <p:txBody>
          <a:bodyPr>
            <a:normAutofit/>
          </a:bodyPr>
          <a:lstStyle/>
          <a:p>
            <a:r>
              <a:rPr lang="en-US" dirty="0"/>
              <a:t>Congressional issues</a:t>
            </a:r>
          </a:p>
          <a:p>
            <a:pPr lvl="1"/>
            <a:r>
              <a:rPr lang="en-US" sz="2400" dirty="0"/>
              <a:t>Funding</a:t>
            </a:r>
          </a:p>
          <a:p>
            <a:r>
              <a:rPr lang="en-US" dirty="0"/>
              <a:t>EPA issues</a:t>
            </a:r>
          </a:p>
          <a:p>
            <a:pPr lvl="1"/>
            <a:r>
              <a:rPr lang="en-US" sz="2400" dirty="0"/>
              <a:t>Perchlorate</a:t>
            </a:r>
          </a:p>
          <a:p>
            <a:pPr lvl="1"/>
            <a:r>
              <a:rPr lang="en-US" sz="2400" dirty="0"/>
              <a:t>Lead</a:t>
            </a:r>
          </a:p>
          <a:p>
            <a:pPr lvl="2"/>
            <a:r>
              <a:rPr lang="en-US" sz="2000" dirty="0"/>
              <a:t>SDWIS</a:t>
            </a:r>
          </a:p>
          <a:p>
            <a:pPr lvl="1"/>
            <a:r>
              <a:rPr lang="en-US" sz="2400" dirty="0"/>
              <a:t>PFAS</a:t>
            </a:r>
          </a:p>
          <a:p>
            <a:pPr lvl="1"/>
            <a:r>
              <a:rPr lang="en-US" sz="2400" i="1" dirty="0"/>
              <a:t>Legionella</a:t>
            </a:r>
            <a:endParaRPr lang="en-US" sz="2400" dirty="0"/>
          </a:p>
          <a:p>
            <a:pPr lvl="1"/>
            <a:r>
              <a:rPr lang="en-US" sz="2400" dirty="0"/>
              <a:t>OECA</a:t>
            </a:r>
          </a:p>
          <a:p>
            <a:pPr lvl="1"/>
            <a:r>
              <a:rPr lang="en-US" sz="2400" dirty="0"/>
              <a:t>Cooperative federalism</a:t>
            </a:r>
            <a:endParaRPr lang="en-US" dirty="0"/>
          </a:p>
          <a:p>
            <a:r>
              <a:rPr lang="en-US" dirty="0"/>
              <a:t>COVID-19</a:t>
            </a:r>
          </a:p>
          <a:p>
            <a:endParaRPr lang="en-US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B7E85-5C96-4FFA-8BDF-C00A4F805CB0}"/>
              </a:ext>
            </a:extLst>
          </p:cNvPr>
          <p:cNvSpPr txBox="1"/>
          <p:nvPr/>
        </p:nvSpPr>
        <p:spPr>
          <a:xfrm>
            <a:off x="3657600" y="834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Presentation Outline</a:t>
            </a:r>
          </a:p>
        </p:txBody>
      </p:sp>
      <p:pic>
        <p:nvPicPr>
          <p:cNvPr id="5" name="Picture 4" descr="EPA vertical1-med">
            <a:extLst>
              <a:ext uri="{FF2B5EF4-FFF2-40B4-BE49-F238E27FC236}">
                <a16:creationId xmlns:a16="http://schemas.microsoft.com/office/drawing/2014/main" id="{1006C55F-449F-484D-A5C5-A7C6A917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56" y="2133600"/>
            <a:ext cx="3777343" cy="411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3998FF-ADAB-4667-BD37-4BB34DAED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49426"/>
              </p:ext>
            </p:extLst>
          </p:nvPr>
        </p:nvGraphicFramePr>
        <p:xfrm>
          <a:off x="5105399" y="1097697"/>
          <a:ext cx="3173085" cy="377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5" imgW="4552381" imgH="5704762" progId="MS_ClipArt_Gallery.2">
                  <p:embed/>
                </p:oleObj>
              </mc:Choice>
              <mc:Fallback>
                <p:oleObj name="Clip" r:id="rId5" imgW="4552381" imgH="5704762" progId="MS_ClipArt_Gallery.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23998FF-ADAB-4667-BD37-4BB34DAED4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399" y="1097697"/>
                        <a:ext cx="3173085" cy="3779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cake, fruit, red&#10;&#10;Description automatically generated">
            <a:extLst>
              <a:ext uri="{FF2B5EF4-FFF2-40B4-BE49-F238E27FC236}">
                <a16:creationId xmlns:a16="http://schemas.microsoft.com/office/drawing/2014/main" id="{E5E308DF-9D0C-4D16-A2C8-09F86D1B8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76800"/>
            <a:ext cx="3487788" cy="19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1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1245"/>
            <a:ext cx="10515600" cy="5315254"/>
          </a:xfrm>
        </p:spPr>
        <p:txBody>
          <a:bodyPr/>
          <a:lstStyle/>
          <a:p>
            <a:r>
              <a:rPr lang="en-US" dirty="0"/>
              <a:t>2019 – improved relationships with Hill staff</a:t>
            </a:r>
          </a:p>
          <a:p>
            <a:pPr lvl="1"/>
            <a:r>
              <a:rPr lang="en-US" dirty="0"/>
              <a:t>Lisa Daniels PFAS testimony to Senate EPW</a:t>
            </a:r>
          </a:p>
          <a:p>
            <a:r>
              <a:rPr lang="en-US" dirty="0"/>
              <a:t>Omnibus FY 20 appropriations</a:t>
            </a:r>
          </a:p>
          <a:p>
            <a:pPr lvl="1"/>
            <a:r>
              <a:rPr lang="en-US" dirty="0"/>
              <a:t>4.2% increase in PWSS funding in FY20</a:t>
            </a:r>
          </a:p>
          <a:p>
            <a:pPr lvl="2"/>
            <a:r>
              <a:rPr lang="en-US" dirty="0"/>
              <a:t>From $ 101.96 million to $106.25 million</a:t>
            </a:r>
          </a:p>
          <a:p>
            <a:pPr lvl="1"/>
            <a:r>
              <a:rPr lang="en-US" dirty="0"/>
              <a:t>DWSRF funding remained the same</a:t>
            </a:r>
          </a:p>
          <a:p>
            <a:pPr lvl="2"/>
            <a:r>
              <a:rPr lang="en-US" dirty="0"/>
              <a:t>$1.164 billion</a:t>
            </a:r>
          </a:p>
          <a:p>
            <a:pPr lvl="1"/>
            <a:r>
              <a:rPr lang="en-US" dirty="0"/>
              <a:t>Submitted FY 21 appropriations testimony</a:t>
            </a:r>
          </a:p>
          <a:p>
            <a:r>
              <a:rPr lang="en-US" dirty="0"/>
              <a:t>NDAA and PFAS</a:t>
            </a:r>
          </a:p>
          <a:p>
            <a:pPr lvl="1"/>
            <a:r>
              <a:rPr lang="en-US" dirty="0"/>
              <a:t>This issue isn’t going away</a:t>
            </a:r>
          </a:p>
          <a:p>
            <a:pPr lvl="1"/>
            <a:endParaRPr lang="en-US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430309-3757-444B-AAE3-F61F4D3EDC60}"/>
              </a:ext>
            </a:extLst>
          </p:cNvPr>
          <p:cNvSpPr txBox="1"/>
          <p:nvPr/>
        </p:nvSpPr>
        <p:spPr>
          <a:xfrm>
            <a:off x="3276600" y="228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Congress in 2019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7AFD73-E1FF-4596-B1FE-EFFDCB5B8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27211"/>
              </p:ext>
            </p:extLst>
          </p:nvPr>
        </p:nvGraphicFramePr>
        <p:xfrm>
          <a:off x="8382001" y="2320339"/>
          <a:ext cx="3810000" cy="453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4552381" imgH="5704762" progId="MS_ClipArt_Gallery.2">
                  <p:embed/>
                </p:oleObj>
              </mc:Choice>
              <mc:Fallback>
                <p:oleObj name="Clip" r:id="rId4" imgW="4552381" imgH="5704762" progId="MS_ClipArt_Gallery.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E7AFD73-E1FF-4596-B1FE-EFFDCB5B87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2320339"/>
                        <a:ext cx="3810000" cy="4537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10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71245"/>
            <a:ext cx="9677400" cy="5234355"/>
          </a:xfrm>
        </p:spPr>
        <p:txBody>
          <a:bodyPr/>
          <a:lstStyle/>
          <a:p>
            <a:r>
              <a:rPr lang="en-US" dirty="0"/>
              <a:t>Outlook for Congress in 2020</a:t>
            </a:r>
          </a:p>
          <a:p>
            <a:pPr lvl="1"/>
            <a:r>
              <a:rPr lang="en-US" dirty="0"/>
              <a:t>Who really knows?</a:t>
            </a:r>
          </a:p>
          <a:p>
            <a:pPr lvl="1"/>
            <a:r>
              <a:rPr lang="en-US" dirty="0"/>
              <a:t>November election used to be the driver</a:t>
            </a:r>
          </a:p>
          <a:p>
            <a:pPr lvl="2"/>
            <a:r>
              <a:rPr lang="en-US" dirty="0"/>
              <a:t>COVID-19 upending everything</a:t>
            </a:r>
          </a:p>
          <a:p>
            <a:r>
              <a:rPr lang="en-US" dirty="0"/>
              <a:t>Continuing Resolution (CR) likely</a:t>
            </a:r>
          </a:p>
          <a:p>
            <a:pPr lvl="1"/>
            <a:r>
              <a:rPr lang="en-US" dirty="0"/>
              <a:t>CR would likely go thru election</a:t>
            </a:r>
          </a:p>
          <a:p>
            <a:pPr lvl="2"/>
            <a:r>
              <a:rPr lang="en-US" dirty="0"/>
              <a:t>But could go deep into 2021 due to election</a:t>
            </a:r>
          </a:p>
          <a:p>
            <a:r>
              <a:rPr lang="en-US" dirty="0"/>
              <a:t>WRDA 2-year cycle in 2020</a:t>
            </a:r>
          </a:p>
          <a:p>
            <a:pPr lvl="1"/>
            <a:r>
              <a:rPr lang="en-US" dirty="0"/>
              <a:t>Last two cycles resulted in WIIN and AWIA</a:t>
            </a:r>
          </a:p>
          <a:p>
            <a:pPr lvl="2"/>
            <a:r>
              <a:rPr lang="en-US" dirty="0"/>
              <a:t>More SDWA changes being kicked around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5503E1-94B8-432C-9284-47BBDC5BBF93}"/>
              </a:ext>
            </a:extLst>
          </p:cNvPr>
          <p:cNvSpPr txBox="1"/>
          <p:nvPr/>
        </p:nvSpPr>
        <p:spPr>
          <a:xfrm>
            <a:off x="35052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Congress in 2020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029602-5787-4782-A354-ED2AF705E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85158"/>
              </p:ext>
            </p:extLst>
          </p:nvPr>
        </p:nvGraphicFramePr>
        <p:xfrm>
          <a:off x="8353167" y="2286000"/>
          <a:ext cx="383883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4" imgW="4552381" imgH="5704762" progId="MS_ClipArt_Gallery.2">
                  <p:embed/>
                </p:oleObj>
              </mc:Choice>
              <mc:Fallback>
                <p:oleObj name="Clip" r:id="rId4" imgW="4552381" imgH="5704762" progId="MS_ClipArt_Gallery.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029602-5787-4782-A354-ED2AF705E1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167" y="2286000"/>
                        <a:ext cx="383883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89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600"/>
            <a:ext cx="9448800" cy="5410200"/>
          </a:xfrm>
        </p:spPr>
        <p:txBody>
          <a:bodyPr/>
          <a:lstStyle/>
          <a:p>
            <a:r>
              <a:rPr lang="en-US" dirty="0"/>
              <a:t>Perchlorate - proposed on 6/26 </a:t>
            </a:r>
          </a:p>
          <a:p>
            <a:pPr lvl="1"/>
            <a:r>
              <a:rPr lang="en-US" dirty="0"/>
              <a:t>Four proposed options</a:t>
            </a:r>
          </a:p>
          <a:p>
            <a:pPr lvl="2"/>
            <a:r>
              <a:rPr lang="en-US" dirty="0"/>
              <a:t>Proposal: 56 ug/L</a:t>
            </a:r>
          </a:p>
          <a:p>
            <a:pPr lvl="3"/>
            <a:r>
              <a:rPr lang="en-US" dirty="0"/>
              <a:t>Options: 18 &amp; 90 ug/L and negative regulatory determination</a:t>
            </a:r>
          </a:p>
          <a:p>
            <a:pPr lvl="1"/>
            <a:r>
              <a:rPr lang="en-US" dirty="0"/>
              <a:t>Court deadline for final – June 19, 2020</a:t>
            </a:r>
          </a:p>
          <a:p>
            <a:r>
              <a:rPr lang="en-US" dirty="0"/>
              <a:t>Lead and Copper Rule Revisions (LCRR)</a:t>
            </a:r>
          </a:p>
          <a:p>
            <a:pPr lvl="1"/>
            <a:r>
              <a:rPr lang="en-US" dirty="0"/>
              <a:t>Proposed on 11/13</a:t>
            </a:r>
          </a:p>
          <a:p>
            <a:pPr lvl="2"/>
            <a:r>
              <a:rPr lang="en-US" dirty="0"/>
              <a:t>EPA granted a 30-day extension to comment period</a:t>
            </a:r>
          </a:p>
          <a:p>
            <a:pPr lvl="1"/>
            <a:r>
              <a:rPr lang="en-US" dirty="0"/>
              <a:t>Recent testimony by EPA Administrator Wheeler</a:t>
            </a:r>
          </a:p>
          <a:p>
            <a:pPr lvl="2"/>
            <a:r>
              <a:rPr lang="en-US" dirty="0"/>
              <a:t>Final rule will come out “this summer”</a:t>
            </a:r>
          </a:p>
          <a:p>
            <a:pPr lvl="3"/>
            <a:r>
              <a:rPr lang="en-US" dirty="0"/>
              <a:t>78,192 comments received 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26CBF1-B9CF-4B42-9F6F-92AB03F5DA44}"/>
              </a:ext>
            </a:extLst>
          </p:cNvPr>
          <p:cNvSpPr txBox="1"/>
          <p:nvPr/>
        </p:nvSpPr>
        <p:spPr>
          <a:xfrm>
            <a:off x="3733800" y="228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EPA Regulations in 2019</a:t>
            </a:r>
          </a:p>
        </p:txBody>
      </p:sp>
      <p:pic>
        <p:nvPicPr>
          <p:cNvPr id="6" name="Picture 5" descr="A picture containing indoor, red, sitting, wooden&#10;&#10;Description automatically generated">
            <a:extLst>
              <a:ext uri="{FF2B5EF4-FFF2-40B4-BE49-F238E27FC236}">
                <a16:creationId xmlns:a16="http://schemas.microsoft.com/office/drawing/2014/main" id="{54E7F4F9-479A-4DC1-A2C1-1087A33ED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459923"/>
            <a:ext cx="2133600" cy="2121477"/>
          </a:xfrm>
          <a:prstGeom prst="rect">
            <a:avLst/>
          </a:prstGeom>
        </p:spPr>
      </p:pic>
      <p:pic>
        <p:nvPicPr>
          <p:cNvPr id="8" name="Picture 7" descr="A picture containing sitting, black, old, table&#10;&#10;Description automatically generated">
            <a:extLst>
              <a:ext uri="{FF2B5EF4-FFF2-40B4-BE49-F238E27FC236}">
                <a16:creationId xmlns:a16="http://schemas.microsoft.com/office/drawing/2014/main" id="{CF6554F2-05FD-41C6-9239-615C62EDD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4057650"/>
            <a:ext cx="3530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6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1"/>
            <a:ext cx="8763000" cy="51743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Identifying high-risk areas</a:t>
            </a:r>
          </a:p>
          <a:p>
            <a:pPr marL="914400" lvl="1" indent="-514350"/>
            <a:r>
              <a:rPr lang="en-US" dirty="0"/>
              <a:t>Lead service line inventories</a:t>
            </a:r>
          </a:p>
          <a:p>
            <a:pPr marL="914400" lvl="1" indent="-514350"/>
            <a:r>
              <a:rPr lang="en-US" dirty="0"/>
              <a:t>Find-and fix homes with high lead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Strengthening corrosion control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Lead service line replacement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Increasing sampling reliability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Improving risk communications</a:t>
            </a:r>
          </a:p>
          <a:p>
            <a:pPr marL="914400" lvl="1" indent="-514350"/>
            <a:r>
              <a:rPr lang="en-US" dirty="0"/>
              <a:t>24-hour public notification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Testing requirements for schools and child care facilities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76B80-9091-4A13-93BF-6FB7CE0846B0}"/>
              </a:ext>
            </a:extLst>
          </p:cNvPr>
          <p:cNvSpPr txBox="1"/>
          <p:nvPr/>
        </p:nvSpPr>
        <p:spPr>
          <a:xfrm>
            <a:off x="3429000" y="2358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EPA’s Six Focus Areas for LCRR</a:t>
            </a:r>
          </a:p>
        </p:txBody>
      </p:sp>
      <p:pic>
        <p:nvPicPr>
          <p:cNvPr id="5" name="Picture 4" descr="A picture containing sitting, black, old, table&#10;&#10;Description automatically generated">
            <a:extLst>
              <a:ext uri="{FF2B5EF4-FFF2-40B4-BE49-F238E27FC236}">
                <a16:creationId xmlns:a16="http://schemas.microsoft.com/office/drawing/2014/main" id="{8CCDFFB3-D4A1-4AE0-898A-0398A4574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43840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0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210800" cy="5257800"/>
          </a:xfrm>
        </p:spPr>
        <p:txBody>
          <a:bodyPr/>
          <a:lstStyle/>
          <a:p>
            <a:r>
              <a:rPr lang="en-US" sz="4000" dirty="0"/>
              <a:t>ASDWA’s comments – 80 pages</a:t>
            </a:r>
          </a:p>
          <a:p>
            <a:r>
              <a:rPr lang="en-US" sz="4000" dirty="0"/>
              <a:t>Four focus areas</a:t>
            </a:r>
          </a:p>
          <a:p>
            <a:pPr lvl="1"/>
            <a:r>
              <a:rPr lang="en-US" sz="3600" dirty="0"/>
              <a:t>“Together, let’s get the lead out”</a:t>
            </a:r>
          </a:p>
          <a:p>
            <a:pPr lvl="1"/>
            <a:r>
              <a:rPr lang="en-US" sz="3600" dirty="0"/>
              <a:t>Public communications are key</a:t>
            </a:r>
          </a:p>
          <a:p>
            <a:pPr lvl="1"/>
            <a:r>
              <a:rPr lang="en-US" sz="3600" dirty="0"/>
              <a:t>Reduce states’ implementation burden and increase funding</a:t>
            </a:r>
            <a:endParaRPr lang="en-US" sz="3200" dirty="0"/>
          </a:p>
          <a:p>
            <a:pPr lvl="1"/>
            <a:r>
              <a:rPr lang="en-US" sz="3600" dirty="0"/>
              <a:t>Data handling and data management</a:t>
            </a:r>
          </a:p>
          <a:p>
            <a:pPr lvl="2"/>
            <a:r>
              <a:rPr lang="en-US" sz="2800" i="1" dirty="0"/>
              <a:t>Going into a little detail on the last two</a:t>
            </a:r>
          </a:p>
          <a:p>
            <a:pPr lvl="1"/>
            <a:endParaRPr lang="en-US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82AEDD-54DF-41EB-9720-52922312F8D1}"/>
              </a:ext>
            </a:extLst>
          </p:cNvPr>
          <p:cNvSpPr txBox="1"/>
          <p:nvPr/>
        </p:nvSpPr>
        <p:spPr>
          <a:xfrm>
            <a:off x="34290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ASDWA’s LCRR Comments</a:t>
            </a:r>
          </a:p>
        </p:txBody>
      </p:sp>
    </p:spTree>
    <p:extLst>
      <p:ext uri="{BB962C8B-B14F-4D97-AF65-F5344CB8AC3E}">
        <p14:creationId xmlns:p14="http://schemas.microsoft.com/office/powerpoint/2010/main" val="100322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9144000" cy="5029200"/>
          </a:xfrm>
        </p:spPr>
        <p:txBody>
          <a:bodyPr/>
          <a:lstStyle/>
          <a:p>
            <a:r>
              <a:rPr lang="en-US" dirty="0"/>
              <a:t>Proposed LCRR increases complexity</a:t>
            </a:r>
          </a:p>
          <a:p>
            <a:pPr lvl="1"/>
            <a:r>
              <a:rPr lang="en-US" dirty="0"/>
              <a:t>Tracking, reviews and approvals, assistance, compliance, periodic re-reviews for most of parts of proposed LCRR</a:t>
            </a:r>
          </a:p>
          <a:p>
            <a:r>
              <a:rPr lang="en-US" dirty="0"/>
              <a:t>Annual increase in state hours </a:t>
            </a:r>
            <a:r>
              <a:rPr lang="en-US" u="sng" dirty="0"/>
              <a:t>+</a:t>
            </a:r>
            <a:r>
              <a:rPr lang="en-US" dirty="0"/>
              <a:t>835,000 hrs.</a:t>
            </a:r>
          </a:p>
          <a:p>
            <a:pPr lvl="1"/>
            <a:r>
              <a:rPr lang="en-US" dirty="0"/>
              <a:t>Factor of 12 greater than current LCR</a:t>
            </a:r>
          </a:p>
          <a:p>
            <a:pPr lvl="1"/>
            <a:r>
              <a:rPr lang="en-US" dirty="0"/>
              <a:t>LCRR would cost states </a:t>
            </a:r>
            <a:r>
              <a:rPr lang="en-US" u="sng" dirty="0"/>
              <a:t>+</a:t>
            </a:r>
            <a:r>
              <a:rPr lang="en-US" dirty="0"/>
              <a:t>$50 million annually</a:t>
            </a:r>
          </a:p>
          <a:p>
            <a:pPr lvl="2"/>
            <a:r>
              <a:rPr lang="en-US" u="sng" dirty="0"/>
              <a:t>+</a:t>
            </a:r>
            <a:r>
              <a:rPr lang="en-US" dirty="0"/>
              <a:t>47% of current PWSS funding</a:t>
            </a:r>
          </a:p>
          <a:p>
            <a:pPr lvl="3"/>
            <a:r>
              <a:rPr lang="en-US" dirty="0"/>
              <a:t>ASDWA’s recommendations reduce burden </a:t>
            </a:r>
            <a:r>
              <a:rPr lang="en-US" u="sng" dirty="0"/>
              <a:t>+</a:t>
            </a:r>
            <a:r>
              <a:rPr lang="en-US" dirty="0"/>
              <a:t>12%</a:t>
            </a:r>
          </a:p>
          <a:p>
            <a:r>
              <a:rPr lang="en-US" dirty="0"/>
              <a:t>Lots of guidances for LCRR implementation will be necessary to reduce the burden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60C8A-AB6C-481D-BA60-DA625ECD4BF3}"/>
              </a:ext>
            </a:extLst>
          </p:cNvPr>
          <p:cNvSpPr txBox="1"/>
          <p:nvPr/>
        </p:nvSpPr>
        <p:spPr>
          <a:xfrm>
            <a:off x="289560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LCRR-Reduce Burden &amp; Increase $</a:t>
            </a: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FA79699A-16CF-495A-A739-4D10375FD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554" y="2971800"/>
            <a:ext cx="276744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6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6E166-5038-4351-9CF9-52508158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1245"/>
            <a:ext cx="10058400" cy="4929555"/>
          </a:xfrm>
        </p:spPr>
        <p:txBody>
          <a:bodyPr/>
          <a:lstStyle/>
          <a:p>
            <a:r>
              <a:rPr lang="en-US" dirty="0"/>
              <a:t>Almost all components of proposed LCRR will require data handling/management</a:t>
            </a:r>
          </a:p>
          <a:p>
            <a:pPr lvl="1"/>
            <a:r>
              <a:rPr lang="en-US" dirty="0"/>
              <a:t>Systems (labs), states, and EPA</a:t>
            </a:r>
          </a:p>
          <a:p>
            <a:r>
              <a:rPr lang="en-US" dirty="0"/>
              <a:t>SDWIS isn’t currently able to fully implement the proposed LCRR</a:t>
            </a:r>
          </a:p>
          <a:p>
            <a:pPr lvl="1"/>
            <a:r>
              <a:rPr lang="en-US" dirty="0"/>
              <a:t>Implementation will be challenging due to early implementation activities such as LSL inventories</a:t>
            </a:r>
          </a:p>
          <a:p>
            <a:r>
              <a:rPr lang="en-US" dirty="0"/>
              <a:t>SDWIS Modernization still has lots of questions to be answered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325F4C-EF3A-4051-B0A4-0262E678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501"/>
            <a:ext cx="2667000" cy="1058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FD25AC-DBDC-404F-824A-092139E0258B}"/>
              </a:ext>
            </a:extLst>
          </p:cNvPr>
          <p:cNvSpPr txBox="1"/>
          <p:nvPr/>
        </p:nvSpPr>
        <p:spPr>
          <a:xfrm>
            <a:off x="3352800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LCRR-Data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565568876"/>
      </p:ext>
    </p:extLst>
  </p:cSld>
  <p:clrMapOvr>
    <a:masterClrMapping/>
  </p:clrMapOvr>
</p:sld>
</file>

<file path=ppt/theme/theme1.xml><?xml version="1.0" encoding="utf-8"?>
<a:theme xmlns:a="http://schemas.openxmlformats.org/drawingml/2006/main" name="ASDWA 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A1ECCB-7777-4A0C-B0F5-6973B57EADE6}" vid="{6BBF6B76-039C-4E2C-A48B-AAB16538F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058EB499D849B0081D74AE77E7F3" ma:contentTypeVersion="10" ma:contentTypeDescription="Create a new document." ma:contentTypeScope="" ma:versionID="7b4cc730fb46cc700a1fb029adb13e98">
  <xsd:schema xmlns:xsd="http://www.w3.org/2001/XMLSchema" xmlns:xs="http://www.w3.org/2001/XMLSchema" xmlns:p="http://schemas.microsoft.com/office/2006/metadata/properties" xmlns:ns3="11a2bfc9-8283-4752-927d-78c647676bc9" targetNamespace="http://schemas.microsoft.com/office/2006/metadata/properties" ma:root="true" ma:fieldsID="ae1d379a4d52850eac6022183ccc0b0d" ns3:_="">
    <xsd:import namespace="11a2bfc9-8283-4752-927d-78c647676b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2bfc9-8283-4752-927d-78c647676b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17656F-6023-47B1-8512-AA2ED6794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1230E4-09B9-4C22-A9DD-40156EC910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D19518-B69D-4222-A586-35F7832D5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a2bfc9-8283-4752-927d-78c647676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ASDWA PowerPoint Template - Widescreen</Template>
  <TotalTime>547</TotalTime>
  <Words>1053</Words>
  <Application>Microsoft Office PowerPoint</Application>
  <PresentationFormat>Widescreen</PresentationFormat>
  <Paragraphs>171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ZapfHumnst Dm BT</vt:lpstr>
      <vt:lpstr>ASDWA Simple</vt:lpstr>
      <vt:lpstr>Clip</vt:lpstr>
      <vt:lpstr>ACWA Partners Update 2020 Mid-Year Meeting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PFAS &amp; Legionella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Roberson</dc:creator>
  <cp:lastModifiedBy>Alan Roberson</cp:lastModifiedBy>
  <cp:revision>2</cp:revision>
  <cp:lastPrinted>2020-03-12T13:59:09Z</cp:lastPrinted>
  <dcterms:created xsi:type="dcterms:W3CDTF">2020-03-11T12:22:07Z</dcterms:created>
  <dcterms:modified xsi:type="dcterms:W3CDTF">2020-03-17T13:06:58Z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0x0101009033058EB499D849B0081D74AE77E7F3</vt:lpwstr>
  </property>
</Properties>
</file>